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40" r:id="rId1"/>
  </p:sldMasterIdLst>
  <p:notesMasterIdLst>
    <p:notesMasterId r:id="rId82"/>
  </p:notesMasterIdLst>
  <p:handoutMasterIdLst>
    <p:handoutMasterId r:id="rId83"/>
  </p:handoutMasterIdLst>
  <p:sldIdLst>
    <p:sldId id="823" r:id="rId2"/>
    <p:sldId id="864" r:id="rId3"/>
    <p:sldId id="416" r:id="rId4"/>
    <p:sldId id="418" r:id="rId5"/>
    <p:sldId id="433" r:id="rId6"/>
    <p:sldId id="434" r:id="rId7"/>
    <p:sldId id="435" r:id="rId8"/>
    <p:sldId id="862" r:id="rId9"/>
    <p:sldId id="863" r:id="rId10"/>
    <p:sldId id="906" r:id="rId11"/>
    <p:sldId id="809" r:id="rId12"/>
    <p:sldId id="829" r:id="rId13"/>
    <p:sldId id="388" r:id="rId14"/>
    <p:sldId id="846" r:id="rId15"/>
    <p:sldId id="436" r:id="rId16"/>
    <p:sldId id="847" r:id="rId17"/>
    <p:sldId id="848" r:id="rId18"/>
    <p:sldId id="852" r:id="rId19"/>
    <p:sldId id="849" r:id="rId20"/>
    <p:sldId id="424" r:id="rId21"/>
    <p:sldId id="854" r:id="rId22"/>
    <p:sldId id="425" r:id="rId23"/>
    <p:sldId id="865" r:id="rId24"/>
    <p:sldId id="426" r:id="rId25"/>
    <p:sldId id="850" r:id="rId26"/>
    <p:sldId id="853" r:id="rId27"/>
    <p:sldId id="915" r:id="rId28"/>
    <p:sldId id="856" r:id="rId29"/>
    <p:sldId id="438" r:id="rId30"/>
    <p:sldId id="427" r:id="rId31"/>
    <p:sldId id="437" r:id="rId32"/>
    <p:sldId id="428" r:id="rId33"/>
    <p:sldId id="429" r:id="rId34"/>
    <p:sldId id="859" r:id="rId35"/>
    <p:sldId id="909" r:id="rId36"/>
    <p:sldId id="867" r:id="rId37"/>
    <p:sldId id="419" r:id="rId38"/>
    <p:sldId id="860" r:id="rId39"/>
    <p:sldId id="869" r:id="rId40"/>
    <p:sldId id="870" r:id="rId41"/>
    <p:sldId id="872" r:id="rId42"/>
    <p:sldId id="871" r:id="rId43"/>
    <p:sldId id="873" r:id="rId44"/>
    <p:sldId id="875" r:id="rId45"/>
    <p:sldId id="877" r:id="rId46"/>
    <p:sldId id="874" r:id="rId47"/>
    <p:sldId id="878" r:id="rId48"/>
    <p:sldId id="911" r:id="rId49"/>
    <p:sldId id="879" r:id="rId50"/>
    <p:sldId id="881" r:id="rId51"/>
    <p:sldId id="882" r:id="rId52"/>
    <p:sldId id="883" r:id="rId53"/>
    <p:sldId id="917" r:id="rId54"/>
    <p:sldId id="884" r:id="rId55"/>
    <p:sldId id="916" r:id="rId56"/>
    <p:sldId id="885" r:id="rId57"/>
    <p:sldId id="886" r:id="rId58"/>
    <p:sldId id="887" r:id="rId59"/>
    <p:sldId id="888" r:id="rId60"/>
    <p:sldId id="889" r:id="rId61"/>
    <p:sldId id="925" r:id="rId62"/>
    <p:sldId id="890" r:id="rId63"/>
    <p:sldId id="926" r:id="rId64"/>
    <p:sldId id="892" r:id="rId65"/>
    <p:sldId id="891" r:id="rId66"/>
    <p:sldId id="893" r:id="rId67"/>
    <p:sldId id="912" r:id="rId68"/>
    <p:sldId id="894" r:id="rId69"/>
    <p:sldId id="896" r:id="rId70"/>
    <p:sldId id="897" r:id="rId71"/>
    <p:sldId id="919" r:id="rId72"/>
    <p:sldId id="918" r:id="rId73"/>
    <p:sldId id="920" r:id="rId74"/>
    <p:sldId id="921" r:id="rId75"/>
    <p:sldId id="898" r:id="rId76"/>
    <p:sldId id="923" r:id="rId77"/>
    <p:sldId id="922" r:id="rId78"/>
    <p:sldId id="924" r:id="rId79"/>
    <p:sldId id="899" r:id="rId80"/>
    <p:sldId id="913" r:id="rId81"/>
  </p:sldIdLst>
  <p:sldSz cx="9144000" cy="5143500" type="screen16x9"/>
  <p:notesSz cx="6845300" cy="9396413"/>
  <p:defaultTextStyle>
    <a:defPPr>
      <a:defRPr lang="en-US"/>
    </a:defPPr>
    <a:lvl1pPr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5pPr>
    <a:lvl6pPr marL="2286000" algn="l" defTabSz="457200" rtl="0" eaLnBrk="1" latinLnBrk="0" hangingPunct="1">
      <a:defRPr sz="2400" kern="1200">
        <a:solidFill>
          <a:schemeClr val="tx1"/>
        </a:solidFill>
        <a:latin typeface="Lucida Sans" charset="0"/>
        <a:ea typeface="ＭＳ Ｐゴシック" charset="0"/>
        <a:cs typeface="ＭＳ Ｐゴシック" charset="0"/>
      </a:defRPr>
    </a:lvl6pPr>
    <a:lvl7pPr marL="2743200" algn="l" defTabSz="457200" rtl="0" eaLnBrk="1" latinLnBrk="0" hangingPunct="1">
      <a:defRPr sz="2400" kern="1200">
        <a:solidFill>
          <a:schemeClr val="tx1"/>
        </a:solidFill>
        <a:latin typeface="Lucida Sans" charset="0"/>
        <a:ea typeface="ＭＳ Ｐゴシック" charset="0"/>
        <a:cs typeface="ＭＳ Ｐゴシック" charset="0"/>
      </a:defRPr>
    </a:lvl7pPr>
    <a:lvl8pPr marL="3200400" algn="l" defTabSz="457200" rtl="0" eaLnBrk="1" latinLnBrk="0" hangingPunct="1">
      <a:defRPr sz="2400" kern="1200">
        <a:solidFill>
          <a:schemeClr val="tx1"/>
        </a:solidFill>
        <a:latin typeface="Lucida Sans" charset="0"/>
        <a:ea typeface="ＭＳ Ｐゴシック" charset="0"/>
        <a:cs typeface="ＭＳ Ｐゴシック" charset="0"/>
      </a:defRPr>
    </a:lvl8pPr>
    <a:lvl9pPr marL="3657600" algn="l" defTabSz="457200" rtl="0" eaLnBrk="1" latinLnBrk="0" hangingPunct="1">
      <a:defRPr sz="2400" kern="1200">
        <a:solidFill>
          <a:schemeClr val="tx1"/>
        </a:solidFill>
        <a:latin typeface="Lucida San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59">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A50021"/>
    <a:srgbClr val="CC0000"/>
    <a:srgbClr val="A4001D"/>
    <a:srgbClr val="000099"/>
    <a:srgbClr val="A4050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05" autoAdjust="0"/>
    <p:restoredTop sz="71088" autoAdjust="0"/>
  </p:normalViewPr>
  <p:slideViewPr>
    <p:cSldViewPr>
      <p:cViewPr varScale="1">
        <p:scale>
          <a:sx n="67" d="100"/>
          <a:sy n="67" d="100"/>
        </p:scale>
        <p:origin x="1146" y="72"/>
      </p:cViewPr>
      <p:guideLst>
        <p:guide orient="horz" pos="1620"/>
        <p:guide pos="2880"/>
      </p:guideLst>
    </p:cSldViewPr>
  </p:slideViewPr>
  <p:outlineViewPr>
    <p:cViewPr>
      <p:scale>
        <a:sx n="33" d="100"/>
        <a:sy n="33" d="100"/>
      </p:scale>
      <p:origin x="0" y="0"/>
    </p:cViewPr>
  </p:outlineViewPr>
  <p:notesTextViewPr>
    <p:cViewPr>
      <p:scale>
        <a:sx n="155" d="100"/>
        <a:sy n="155" d="100"/>
      </p:scale>
      <p:origin x="0" y="0"/>
    </p:cViewPr>
  </p:notesTextViewPr>
  <p:sorterViewPr>
    <p:cViewPr>
      <p:scale>
        <a:sx n="100" d="100"/>
        <a:sy n="100" d="100"/>
      </p:scale>
      <p:origin x="0" y="0"/>
    </p:cViewPr>
  </p:sorterViewPr>
  <p:notesViewPr>
    <p:cSldViewPr snapToGrid="0" snapToObjects="1">
      <p:cViewPr varScale="1">
        <p:scale>
          <a:sx n="62" d="100"/>
          <a:sy n="62" d="100"/>
        </p:scale>
        <p:origin x="-2224" y="-112"/>
      </p:cViewPr>
      <p:guideLst>
        <p:guide orient="horz" pos="2959"/>
        <p:guide pos="215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3" name="Rectangle 3"/>
          <p:cNvSpPr>
            <a:spLocks noGrp="1" noChangeArrowheads="1"/>
          </p:cNvSpPr>
          <p:nvPr>
            <p:ph type="dt" sz="quarter"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charset="0"/>
                <a:ea typeface="+mn-ea"/>
                <a:cs typeface="+mn-cs"/>
              </a:defRPr>
            </a:lvl1pPr>
          </a:lstStyle>
          <a:p>
            <a:pPr>
              <a:defRPr/>
            </a:pPr>
            <a:endParaRPr lang="en-US"/>
          </a:p>
        </p:txBody>
      </p:sp>
      <p:sp>
        <p:nvSpPr>
          <p:cNvPr id="97284" name="Rectangle 4"/>
          <p:cNvSpPr>
            <a:spLocks noGrp="1" noChangeArrowheads="1"/>
          </p:cNvSpPr>
          <p:nvPr>
            <p:ph type="ftr" sz="quarter" idx="2"/>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5" name="Rectangle 5"/>
          <p:cNvSpPr>
            <a:spLocks noGrp="1" noChangeArrowheads="1"/>
          </p:cNvSpPr>
          <p:nvPr>
            <p:ph type="sldNum" sz="quarter" idx="3"/>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charset="0"/>
              </a:defRPr>
            </a:lvl1pPr>
          </a:lstStyle>
          <a:p>
            <a:fld id="{8A029216-D615-3945-A1F3-D96FC886DA62}" type="slidenum">
              <a:rPr lang="en-US"/>
              <a:pPr/>
              <a:t>‹#›</a:t>
            </a:fld>
            <a:endParaRPr lang="en-US"/>
          </a:p>
        </p:txBody>
      </p:sp>
    </p:spTree>
    <p:extLst>
      <p:ext uri="{BB962C8B-B14F-4D97-AF65-F5344CB8AC3E}">
        <p14:creationId xmlns:p14="http://schemas.microsoft.com/office/powerpoint/2010/main" val="325172630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7.png>
</file>

<file path=ppt/media/image18.png>
</file>

<file path=ppt/media/image2.jpg>
</file>

<file path=ppt/media/image24.png>
</file>

<file path=ppt/media/image25.png>
</file>

<file path=ppt/media/image26.png>
</file>

<file path=ppt/media/image27.png>
</file>

<file path=ppt/media/image28.png>
</file>

<file path=ppt/media/image30.png>
</file>

<file path=ppt/media/image31.png>
</file>

<file path=ppt/media/image35.png>
</file>

<file path=ppt/media/image37.png>
</file>

<file path=ppt/media/image39.png>
</file>

<file path=ppt/media/image5.jp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0834"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mn-ea"/>
                <a:cs typeface="+mn-cs"/>
              </a:defRPr>
            </a:lvl1pPr>
          </a:lstStyle>
          <a:p>
            <a:pPr>
              <a:defRPr/>
            </a:pPr>
            <a:endParaRPr lang="en-US"/>
          </a:p>
        </p:txBody>
      </p:sp>
      <p:sp>
        <p:nvSpPr>
          <p:cNvPr id="120835" name="Rectangle 3"/>
          <p:cNvSpPr>
            <a:spLocks noGrp="1" noChangeArrowheads="1"/>
          </p:cNvSpPr>
          <p:nvPr>
            <p:ph type="dt"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mn-ea"/>
                <a:cs typeface="+mn-cs"/>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290513" y="704850"/>
            <a:ext cx="6264275" cy="3524250"/>
          </a:xfrm>
          <a:prstGeom prst="rect">
            <a:avLst/>
          </a:prstGeom>
          <a:noFill/>
          <a:ln w="9525">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120837" name="Rectangle 5"/>
          <p:cNvSpPr>
            <a:spLocks noGrp="1" noChangeArrowheads="1"/>
          </p:cNvSpPr>
          <p:nvPr>
            <p:ph type="body" sz="quarter" idx="3"/>
          </p:nvPr>
        </p:nvSpPr>
        <p:spPr bwMode="auto">
          <a:xfrm>
            <a:off x="912813" y="4464050"/>
            <a:ext cx="5019675" cy="42275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0838" name="Rectangle 6"/>
          <p:cNvSpPr>
            <a:spLocks noGrp="1" noChangeArrowheads="1"/>
          </p:cNvSpPr>
          <p:nvPr>
            <p:ph type="ftr" sz="quarter" idx="4"/>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mn-ea"/>
                <a:cs typeface="+mn-cs"/>
              </a:defRPr>
            </a:lvl1pPr>
          </a:lstStyle>
          <a:p>
            <a:pPr>
              <a:defRPr/>
            </a:pPr>
            <a:endParaRPr lang="en-US"/>
          </a:p>
        </p:txBody>
      </p:sp>
      <p:sp>
        <p:nvSpPr>
          <p:cNvPr id="120839" name="Rectangle 7"/>
          <p:cNvSpPr>
            <a:spLocks noGrp="1" noChangeArrowheads="1"/>
          </p:cNvSpPr>
          <p:nvPr>
            <p:ph type="sldNum" sz="quarter" idx="5"/>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EB9031F-EB71-7642-8F3C-6FDC1408CB92}" type="slidenum">
              <a:rPr lang="en-US"/>
              <a:pPr/>
              <a:t>‹#›</a:t>
            </a:fld>
            <a:endParaRPr lang="en-US"/>
          </a:p>
        </p:txBody>
      </p:sp>
    </p:spTree>
    <p:extLst>
      <p:ext uri="{BB962C8B-B14F-4D97-AF65-F5344CB8AC3E}">
        <p14:creationId xmlns:p14="http://schemas.microsoft.com/office/powerpoint/2010/main" val="37862732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talk about the difference between generative and discriminative classifiers, and the relationship between Naïve Bayes and Logistic Regression.</a:t>
            </a:r>
          </a:p>
        </p:txBody>
      </p:sp>
    </p:spTree>
    <p:extLst>
      <p:ext uri="{BB962C8B-B14F-4D97-AF65-F5344CB8AC3E}">
        <p14:creationId xmlns:p14="http://schemas.microsoft.com/office/powerpoint/2010/main" val="1449864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27</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how logistic regression uses the sigmoid function to take weighted features for an input example x and assign it to the class 1 or 0.</a:t>
            </a:r>
          </a:p>
        </p:txBody>
      </p:sp>
    </p:spTree>
    <p:extLst>
      <p:ext uri="{BB962C8B-B14F-4D97-AF65-F5344CB8AC3E}">
        <p14:creationId xmlns:p14="http://schemas.microsoft.com/office/powerpoint/2010/main" val="3100758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walk through an example using logistic regression to do sentiment classification</a:t>
            </a:r>
          </a:p>
        </p:txBody>
      </p:sp>
    </p:spTree>
    <p:extLst>
      <p:ext uri="{BB962C8B-B14F-4D97-AF65-F5344CB8AC3E}">
        <p14:creationId xmlns:p14="http://schemas.microsoft.com/office/powerpoint/2010/main" val="4276300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Suppose we are doing binary sentiment classification on movie review text, and we would like to know whether to assign the sentiment class 1=positive or 0=negative to the following review</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29</a:t>
            </a:fld>
            <a:endParaRPr lang="en-US"/>
          </a:p>
        </p:txBody>
      </p:sp>
    </p:spTree>
    <p:extLst>
      <p:ext uri="{BB962C8B-B14F-4D97-AF65-F5344CB8AC3E}">
        <p14:creationId xmlns:p14="http://schemas.microsoft.com/office/powerpoint/2010/main" val="1783098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We’ll represent each input observation by the 6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6 of the input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30</a:t>
            </a:fld>
            <a:endParaRPr lang="en-US"/>
          </a:p>
        </p:txBody>
      </p:sp>
    </p:spTree>
    <p:extLst>
      <p:ext uri="{BB962C8B-B14F-4D97-AF65-F5344CB8AC3E}">
        <p14:creationId xmlns:p14="http://schemas.microsoft.com/office/powerpoint/2010/main" val="3897553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assume for the moment that we’ve already learned a real-valued weight for each of these features, and that the 6 weights corresponding to the 6 features are as follows.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for example indicates how important a feature the number of positive lexicon words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great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nice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enjoyable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etc.) is to a positive sentiment decision,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tells us the importance of negative lexicon words. Note that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2.5 is positive,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−5.0, meaning that negative words are negatively associated with a positive sentiment decision, and are about twice as important as positive words.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31</a:t>
            </a:fld>
            <a:endParaRPr lang="en-US"/>
          </a:p>
        </p:txBody>
      </p:sp>
    </p:spTree>
    <p:extLst>
      <p:ext uri="{BB962C8B-B14F-4D97-AF65-F5344CB8AC3E}">
        <p14:creationId xmlns:p14="http://schemas.microsoft.com/office/powerpoint/2010/main" val="2002901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these 6 features and the input review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32</a:t>
            </a:fld>
            <a:endParaRPr lang="en-US"/>
          </a:p>
        </p:txBody>
      </p:sp>
    </p:spTree>
    <p:extLst>
      <p:ext uri="{BB962C8B-B14F-4D97-AF65-F5344CB8AC3E}">
        <p14:creationId xmlns:p14="http://schemas.microsoft.com/office/powerpoint/2010/main" val="509649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might use features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below expressing that the current word is lower case and the class is EOS (perhaps with a positive weight), or that the current word is in our abbreviations dictionary (“Prof.”) and the class is EOS (perhaps with a negative weight). A feature can also express a quite complex combination of properties. For example a period following an upper case word is likely to be an EOS, but if the word itself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the previous word is capitalized, then the period is likely part of a shortening of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street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33</a:t>
            </a:fld>
            <a:endParaRPr lang="en-US"/>
          </a:p>
        </p:txBody>
      </p:sp>
    </p:spTree>
    <p:extLst>
      <p:ext uri="{BB962C8B-B14F-4D97-AF65-F5344CB8AC3E}">
        <p14:creationId xmlns:p14="http://schemas.microsoft.com/office/powerpoint/2010/main" val="19943956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35</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the details of how logistic regression can take feature values and weights to assign a class to an input.</a:t>
            </a:r>
          </a:p>
        </p:txBody>
      </p:sp>
    </p:spTree>
    <p:extLst>
      <p:ext uri="{BB962C8B-B14F-4D97-AF65-F5344CB8AC3E}">
        <p14:creationId xmlns:p14="http://schemas.microsoft.com/office/powerpoint/2010/main" val="9903072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now turn to learning the parameters for logistic regression.  We'll start with the cross-entropy loss function</a:t>
            </a:r>
          </a:p>
        </p:txBody>
      </p:sp>
    </p:spTree>
    <p:extLst>
      <p:ext uri="{BB962C8B-B14F-4D97-AF65-F5344CB8AC3E}">
        <p14:creationId xmlns:p14="http://schemas.microsoft.com/office/powerpoint/2010/main" val="3211807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Logistic regression is an instance of supervised classification in which we know the correct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(either 0 or 1) for each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But what the system produces is an estimate, ^y. We want to learn parameters (meaning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that make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for each training observation as close as possible to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37</a:t>
            </a:fld>
            <a:endParaRPr lang="en-US"/>
          </a:p>
        </p:txBody>
      </p:sp>
    </p:spTree>
    <p:extLst>
      <p:ext uri="{BB962C8B-B14F-4D97-AF65-F5344CB8AC3E}">
        <p14:creationId xmlns:p14="http://schemas.microsoft.com/office/powerpoint/2010/main" val="3819065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10</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the high-level intuition of the components of logistic regression and its relationship to the other classifier we've learned about, Naïve Bayes</a:t>
            </a:r>
          </a:p>
        </p:txBody>
      </p:sp>
    </p:spTree>
    <p:extLst>
      <p:ext uri="{BB962C8B-B14F-4D97-AF65-F5344CB8AC3E}">
        <p14:creationId xmlns:p14="http://schemas.microsoft.com/office/powerpoint/2010/main" val="29237954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This requires two components. The first is a metric for how close the current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is to the true gold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Rather than measure similarity, we usually talk about the opposite of this: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distance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between the system output and the gold output, and we call this distance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loss</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function or 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cost</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function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we’ll introduce the loss function that is commonly used for logistic regression and also for neural networks,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br>
              <a:rPr kumimoji="1" lang="en-US" sz="1200" kern="1200" dirty="0">
                <a:solidFill>
                  <a:schemeClr val="tx1"/>
                </a:solidFill>
                <a:effectLst/>
                <a:latin typeface="Arial" pitchFamily="-65" charset="0"/>
                <a:ea typeface="ＭＳ Ｐゴシック" pitchFamily="-65" charset="-128"/>
                <a:cs typeface="ＭＳ Ｐゴシック" pitchFamily="-65" charset="-128"/>
              </a:rPr>
            </a:br>
            <a:r>
              <a:rPr kumimoji="1" lang="en-US" sz="1200" kern="1200" dirty="0">
                <a:solidFill>
                  <a:schemeClr val="tx1"/>
                </a:solidFill>
                <a:effectLst/>
                <a:latin typeface="Arial" pitchFamily="-65" charset="0"/>
                <a:ea typeface="ＭＳ Ｐゴシック" pitchFamily="-65" charset="-128"/>
                <a:cs typeface="ＭＳ Ｐゴシック" pitchFamily="-65" charset="-128"/>
              </a:rPr>
              <a:t>The second thing we need is an optimization algorithm for iteratively updating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weights so as to minimize this loss function. The standard algorithm for this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descent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introduce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stochastic gradient descent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algorithm in the following section.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38</a:t>
            </a:fld>
            <a:endParaRPr lang="en-US"/>
          </a:p>
        </p:txBody>
      </p:sp>
    </p:spTree>
    <p:extLst>
      <p:ext uri="{BB962C8B-B14F-4D97-AF65-F5344CB8AC3E}">
        <p14:creationId xmlns:p14="http://schemas.microsoft.com/office/powerpoint/2010/main" val="27277290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loss function that expresses, for an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how close the classifier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to the correct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is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39</a:t>
            </a:fld>
            <a:endParaRPr lang="en-US"/>
          </a:p>
        </p:txBody>
      </p:sp>
    </p:spTree>
    <p:extLst>
      <p:ext uri="{BB962C8B-B14F-4D97-AF65-F5344CB8AC3E}">
        <p14:creationId xmlns:p14="http://schemas.microsoft.com/office/powerpoint/2010/main" val="22114936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do this via a loss function that prefers the correct class labels of the training examples to be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more likely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This is called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conditional maximum likelihood estimation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choose the parameters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maximize the log probability of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labels in the training data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 observations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resulting loss function is the negative log likelihood loss, generally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40</a:t>
            </a:fld>
            <a:endParaRPr lang="en-US"/>
          </a:p>
        </p:txBody>
      </p:sp>
    </p:spTree>
    <p:extLst>
      <p:ext uri="{BB962C8B-B14F-4D97-AF65-F5344CB8AC3E}">
        <p14:creationId xmlns:p14="http://schemas.microsoft.com/office/powerpoint/2010/main" val="5973914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derive this loss function, applied to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We’d like to learn weights that maximize the probability of the correct label, that's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41</a:t>
            </a:fld>
            <a:endParaRPr lang="en-US"/>
          </a:p>
        </p:txBody>
      </p:sp>
    </p:spTree>
    <p:extLst>
      <p:ext uri="{BB962C8B-B14F-4D97-AF65-F5344CB8AC3E}">
        <p14:creationId xmlns:p14="http://schemas.microsoft.com/office/powerpoint/2010/main" val="15347095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By contrast, let’s pretend instead that the example was actually negative, i.e.,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(perhaps the reviewer went on to say “But bottom line, the movie is terrible! I beg you not to see it!”) . In this case our model is confused, the model is wrong, so we’d want the loss to be higher. Let's plug 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and 1−</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 .31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46</a:t>
            </a:fld>
            <a:endParaRPr lang="en-US"/>
          </a:p>
        </p:txBody>
      </p:sp>
    </p:spTree>
    <p:extLst>
      <p:ext uri="{BB962C8B-B14F-4D97-AF65-F5344CB8AC3E}">
        <p14:creationId xmlns:p14="http://schemas.microsoft.com/office/powerpoint/2010/main" val="12643244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48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derived the cross-entropy loss and seen how it applies in our sentiment example. Cross entropy loss is equally important for neural networks.</a:t>
            </a:r>
          </a:p>
        </p:txBody>
      </p:sp>
    </p:spTree>
    <p:extLst>
      <p:ext uri="{BB962C8B-B14F-4D97-AF65-F5344CB8AC3E}">
        <p14:creationId xmlns:p14="http://schemas.microsoft.com/office/powerpoint/2010/main" val="19354112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49</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the stochastic gradient descent algorithm used for optimizing the weights for logistic regression and neural networks.</a:t>
            </a:r>
          </a:p>
        </p:txBody>
      </p:sp>
    </p:spTree>
    <p:extLst>
      <p:ext uri="{BB962C8B-B14F-4D97-AF65-F5344CB8AC3E}">
        <p14:creationId xmlns:p14="http://schemas.microsoft.com/office/powerpoint/2010/main" val="38169426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r>
                  <a:rPr lang="en-US" i="0">
                    <a:latin typeface="Cambria Math" panose="02040503050406030204" pitchFamily="18" charset="0"/>
                  </a:rPr>
                  <a:t>𝑦 ̂  </a:t>
                </a:r>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Fallback>
      </mc:AlternateContent>
      <p:sp>
        <p:nvSpPr>
          <p:cNvPr id="4" name="Slide Number Placeholder 3"/>
          <p:cNvSpPr>
            <a:spLocks noGrp="1"/>
          </p:cNvSpPr>
          <p:nvPr>
            <p:ph type="sldNum" sz="quarter" idx="5"/>
          </p:nvPr>
        </p:nvSpPr>
        <p:spPr/>
        <p:txBody>
          <a:bodyPr/>
          <a:lstStyle/>
          <a:p>
            <a:fld id="{3EB9031F-EB71-7642-8F3C-6FDC1408CB92}" type="slidenum">
              <a:rPr lang="en-US" smtClean="0"/>
              <a:pPr/>
              <a:t>50</a:t>
            </a:fld>
            <a:endParaRPr lang="en-US"/>
          </a:p>
        </p:txBody>
      </p:sp>
    </p:spTree>
    <p:extLst>
      <p:ext uri="{BB962C8B-B14F-4D97-AF65-F5344CB8AC3E}">
        <p14:creationId xmlns:p14="http://schemas.microsoft.com/office/powerpoint/2010/main" val="22904261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How do we find the minimum of a loss function? Gradient descent is a method that finds a minimum of a function by figuring out in which direction (in the space of the parameters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the function’s slope is rising the most steeply, and moving in the opposite direction. </a:t>
            </a: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intuition is that if you are hiking in a canyon and trying to descend most quickly down to the river at the bottom, you might look around yourself 360 degrees, find the direction where the ground is sloping the steepest, and walk downhill in that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51</a:t>
            </a:fld>
            <a:endParaRPr lang="en-US"/>
          </a:p>
        </p:txBody>
      </p:sp>
    </p:spTree>
    <p:extLst>
      <p:ext uri="{BB962C8B-B14F-4D97-AF65-F5344CB8AC3E}">
        <p14:creationId xmlns:p14="http://schemas.microsoft.com/office/powerpoint/2010/main" val="4582327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For logistic regression, this loss function is conveniently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convex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 convex function has just one minimum; there are no local minima to get stuck in, so gradient descent starting from any point is guaranteed to find the minimum. (By contrast, the loss for multi-layer neural networks is non-convex, and gradient descent may get stuck in local minima for neural network training and never find the global optimum.)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52</a:t>
            </a:fld>
            <a:endParaRPr lang="en-US"/>
          </a:p>
        </p:txBody>
      </p:sp>
    </p:spTree>
    <p:extLst>
      <p:ext uri="{BB962C8B-B14F-4D97-AF65-F5344CB8AC3E}">
        <p14:creationId xmlns:p14="http://schemas.microsoft.com/office/powerpoint/2010/main" val="3791924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see how to do classification with logistic regression and introduce the important sigmoid function</a:t>
            </a:r>
          </a:p>
        </p:txBody>
      </p:sp>
    </p:spTree>
    <p:extLst>
      <p:ext uri="{BB962C8B-B14F-4D97-AF65-F5344CB8AC3E}">
        <p14:creationId xmlns:p14="http://schemas.microsoft.com/office/powerpoint/2010/main" val="33869736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Although the algorithm (and the concept of gradient) are designed for direction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vectors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let’s first consider a visualization of the case where the parameter of our system is just a single scalar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a random initialization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some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and assuming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have this shape, we need the algorithm to tell us whether at the next iteration we should move left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smaller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or right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bigger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to reach the minimum. The gradient descent algorithm answers this question by finding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of the loss function at the current point and moving in the opposite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53</a:t>
            </a:fld>
            <a:endParaRPr lang="en-US"/>
          </a:p>
        </p:txBody>
      </p:sp>
    </p:spTree>
    <p:extLst>
      <p:ext uri="{BB962C8B-B14F-4D97-AF65-F5344CB8AC3E}">
        <p14:creationId xmlns:p14="http://schemas.microsoft.com/office/powerpoint/2010/main" val="8025632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gradient of a function of many variables is a vector pointing in the direction of the greatest increase in a function. The gradient is a multi-variable generalization of the slope, so for a function of one variable like the one in this figure, we can informally think of the gradient as the slope. The dotted line shows the slope of this hypothetical loss function at point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w1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You can see that the slope of this dotted line is negative.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54</a:t>
            </a:fld>
            <a:endParaRPr lang="en-US"/>
          </a:p>
        </p:txBody>
      </p:sp>
    </p:spTree>
    <p:extLst>
      <p:ext uri="{BB962C8B-B14F-4D97-AF65-F5344CB8AC3E}">
        <p14:creationId xmlns:p14="http://schemas.microsoft.com/office/powerpoint/2010/main" val="10733065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Thus to find the minimum, gradient descent tells us to go in the opposite direction: moving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 positive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55</a:t>
            </a:fld>
            <a:endParaRPr lang="en-US"/>
          </a:p>
        </p:txBody>
      </p:sp>
    </p:spTree>
    <p:extLst>
      <p:ext uri="{BB962C8B-B14F-4D97-AF65-F5344CB8AC3E}">
        <p14:creationId xmlns:p14="http://schemas.microsoft.com/office/powerpoint/2010/main" val="11551487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56</a:t>
            </a:fld>
            <a:endParaRPr lang="en-US"/>
          </a:p>
        </p:txBody>
      </p:sp>
    </p:spTree>
    <p:extLst>
      <p:ext uri="{BB962C8B-B14F-4D97-AF65-F5344CB8AC3E}">
        <p14:creationId xmlns:p14="http://schemas.microsoft.com/office/powerpoint/2010/main" val="7693805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magnitude of the amount to move in gradient descent is the value of the slope of the loss function (with respect to w) weighted by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 higher (faster) learning rate means that we should move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on each step. The change we make in our parameter is the learning rate times the gradient (or the slope, in our single-variable example)</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57</a:t>
            </a:fld>
            <a:endParaRPr lang="en-US"/>
          </a:p>
        </p:txBody>
      </p:sp>
    </p:spTree>
    <p:extLst>
      <p:ext uri="{BB962C8B-B14F-4D97-AF65-F5344CB8AC3E}">
        <p14:creationId xmlns:p14="http://schemas.microsoft.com/office/powerpoint/2010/main" val="17112647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Now let’s extend the intuition from a function of one scalar variable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many variables, because we don’t just want to move left or right, we want to know where in the N-dimensional space (of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parameters that make up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should move.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just such a vector; it expresses the directional components of the sharpest slope along each of those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dimensions. </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58</a:t>
            </a:fld>
            <a:endParaRPr lang="en-US"/>
          </a:p>
        </p:txBody>
      </p:sp>
    </p:spTree>
    <p:extLst>
      <p:ext uri="{BB962C8B-B14F-4D97-AF65-F5344CB8AC3E}">
        <p14:creationId xmlns:p14="http://schemas.microsoft.com/office/powerpoint/2010/main" val="41548134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If we’re just imagining two weight dimensions (say for one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one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might be a vector with two orthogonal components, each of which tells us how much the ground slopes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and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This figure shows a visualization of the value of a 2-dimensional gradient vector taken at the red point.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59</a:t>
            </a:fld>
            <a:endParaRPr lang="en-US"/>
          </a:p>
        </p:txBody>
      </p:sp>
    </p:spTree>
    <p:extLst>
      <p:ext uri="{BB962C8B-B14F-4D97-AF65-F5344CB8AC3E}">
        <p14:creationId xmlns:p14="http://schemas.microsoft.com/office/powerpoint/2010/main" val="1212795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In an actual logistic regression, the parameter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much longer than 1 or 2, since the input feature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can be quite long, and we need a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for each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each dimension/variable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(plus the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will have a component that tells us the slope with respect to that variable. Essentially we’re asking: “How much would a small change in that 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influence the total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each dimension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express the slope as a partial derivative of the loss function with respect to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is then defined as a vector of these partials.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60</a:t>
            </a:fld>
            <a:endParaRPr lang="en-US"/>
          </a:p>
        </p:txBody>
      </p:sp>
    </p:spTree>
    <p:extLst>
      <p:ext uri="{BB962C8B-B14F-4D97-AF65-F5344CB8AC3E}">
        <p14:creationId xmlns:p14="http://schemas.microsoft.com/office/powerpoint/2010/main" val="32568144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introduced the important stochastic gradient descent algorithm. We'll give some more details in the next lecture.</a:t>
            </a:r>
          </a:p>
        </p:txBody>
      </p:sp>
    </p:spTree>
    <p:extLst>
      <p:ext uri="{BB962C8B-B14F-4D97-AF65-F5344CB8AC3E}">
        <p14:creationId xmlns:p14="http://schemas.microsoft.com/office/powerpoint/2010/main" val="16735895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62</a:t>
            </a:fld>
            <a:endParaRPr lang="en-US"/>
          </a:p>
        </p:txBody>
      </p:sp>
    </p:spTree>
    <p:extLst>
      <p:ext uri="{BB962C8B-B14F-4D97-AF65-F5344CB8AC3E}">
        <p14:creationId xmlns:p14="http://schemas.microsoft.com/office/powerpoint/2010/main" val="1548115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how important that input feature is to the classification decision, and can be positive (providing evidence that the in- stance being classified belongs in the positive class) or negative (providing evidence that the instance being classified belongs in the negative class). Thus we might expect in a sentiment task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awesome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high positive weight,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abysmal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very negative weight.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15</a:t>
            </a:fld>
            <a:endParaRPr lang="en-US"/>
          </a:p>
        </p:txBody>
      </p:sp>
    </p:spTree>
    <p:extLst>
      <p:ext uri="{BB962C8B-B14F-4D97-AF65-F5344CB8AC3E}">
        <p14:creationId xmlns:p14="http://schemas.microsoft.com/office/powerpoint/2010/main" val="20825830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a vector of gradients.  We’ll represent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make the dependence 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obvious: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63</a:t>
            </a:fld>
            <a:endParaRPr lang="en-US"/>
          </a:p>
        </p:txBody>
      </p:sp>
    </p:spTree>
    <p:extLst>
      <p:ext uri="{BB962C8B-B14F-4D97-AF65-F5344CB8AC3E}">
        <p14:creationId xmlns:p14="http://schemas.microsoft.com/office/powerpoint/2010/main" val="22710049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In order to update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definition for the gradient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Recall that for logistic regression, the cross-entropy loss function 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It turns out that the derivative of this function for one observation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the gradient with respect to a single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a very intuitive value: the difference between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our estimated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that observation, multiplied by the corresponding input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64</a:t>
            </a:fld>
            <a:endParaRPr lang="en-US"/>
          </a:p>
        </p:txBody>
      </p:sp>
    </p:spTree>
    <p:extLst>
      <p:ext uri="{BB962C8B-B14F-4D97-AF65-F5344CB8AC3E}">
        <p14:creationId xmlns:p14="http://schemas.microsoft.com/office/powerpoint/2010/main" val="30571674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an online algorithm that minimizes the loss function by computing its gradient after each training example, and nudging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right direction (the opposite direction of the gradient). The algorithm can terminate when it converges (or when the gradient norm &lt;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ε),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or when progress halts (for example when the loss starts going up on a held-out 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65</a:t>
            </a:fld>
            <a:endParaRPr lang="en-US"/>
          </a:p>
        </p:txBody>
      </p:sp>
    </p:spTree>
    <p:extLst>
      <p:ext uri="{BB962C8B-B14F-4D97-AF65-F5344CB8AC3E}">
        <p14:creationId xmlns:p14="http://schemas.microsoft.com/office/powerpoint/2010/main" val="12801323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hyperparameter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must be adjusted. If it’s too high, the learner will take steps that are too large, overshooting the minimum of the loss function. If it’s too low, the learner will take steps that are too small, and take too long to get to the minimum. It is common to start with a higher learning rate and then slowly decrease it. Hyperparameters are a special kind of parameter for any machine learning model. Unlike regular parameters of a model (weights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are learned by the algorithm from the training set, hyperparameters are special parameters chosen by the algorithm designer that affect how the algorithm works.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66</a:t>
            </a:fld>
            <a:endParaRPr lang="en-US"/>
          </a:p>
        </p:txBody>
      </p:sp>
    </p:spTree>
    <p:extLst>
      <p:ext uri="{BB962C8B-B14F-4D97-AF65-F5344CB8AC3E}">
        <p14:creationId xmlns:p14="http://schemas.microsoft.com/office/powerpoint/2010/main" val="16504107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67</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introduced the important stochastic gradient descent algorithm. We'll give some more details in the next lecture.</a:t>
            </a:r>
          </a:p>
        </p:txBody>
      </p:sp>
    </p:spTree>
    <p:extLst>
      <p:ext uri="{BB962C8B-B14F-4D97-AF65-F5344CB8AC3E}">
        <p14:creationId xmlns:p14="http://schemas.microsoft.com/office/powerpoint/2010/main" val="293630868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walk through an example of stochastic descent and give a few more details.</a:t>
            </a:r>
          </a:p>
        </p:txBody>
      </p:sp>
    </p:spTree>
    <p:extLst>
      <p:ext uri="{BB962C8B-B14F-4D97-AF65-F5344CB8AC3E}">
        <p14:creationId xmlns:p14="http://schemas.microsoft.com/office/powerpoint/2010/main" val="7784919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walk though a single step of the gradient descent algorithm. We’ll use a simplified version of our sentiment classification example as it sees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whose correct value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(this is a positive review), and with only two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3 (count of positive lexicon words),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2 (count of negative lexicon words). Let’s assume the initial weights and bias in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a:t>
            </a:r>
            <a:r>
              <a:rPr kumimoji="1" lang="en-US" sz="1200" kern="1200" dirty="0">
                <a:solidFill>
                  <a:schemeClr val="tx1"/>
                </a:solidFill>
                <a:effectLst/>
                <a:latin typeface="Arial" pitchFamily="-65" charset="0"/>
                <a:ea typeface="ＭＳ Ｐゴシック" pitchFamily="-65" charset="-128"/>
                <a:cs typeface="ＭＳ Ｐゴシック" pitchFamily="-65" charset="-128"/>
              </a:rPr>
              <a:t>_</a:t>
            </a:r>
            <a:r>
              <a:rPr kumimoji="1" lang="el-GR" sz="1200" kern="1200" dirty="0">
                <a:solidFill>
                  <a:schemeClr val="tx1"/>
                </a:solidFill>
                <a:effectLst/>
                <a:latin typeface="Arial" pitchFamily="-65" charset="0"/>
                <a:ea typeface="ＭＳ Ｐゴシック" pitchFamily="-65" charset="-128"/>
                <a:cs typeface="ＭＳ Ｐゴシック" pitchFamily="-65" charset="-128"/>
              </a:rPr>
              <a:t>0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are all set to 0, and the initial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0.1: </a:t>
            </a:r>
            <a:endParaRPr lang="en-US" dirty="0"/>
          </a:p>
          <a:p>
            <a:endParaRPr lang="en-US" dirty="0">
              <a:effectLst/>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69</a:t>
            </a:fld>
            <a:endParaRPr lang="en-US"/>
          </a:p>
        </p:txBody>
      </p:sp>
    </p:spTree>
    <p:extLst>
      <p:ext uri="{BB962C8B-B14F-4D97-AF65-F5344CB8AC3E}">
        <p14:creationId xmlns:p14="http://schemas.microsoft.com/office/powerpoint/2010/main" val="77886387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our update equation for SGD. In order to do this update to theta, we'll need to know the gradient of the loss function.  In our mini example there are three parameters, so the gradient vector has 3 dimensions, for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the first gradient as follows: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70</a:t>
            </a:fld>
            <a:endParaRPr lang="en-US"/>
          </a:p>
        </p:txBody>
      </p:sp>
    </p:spTree>
    <p:extLst>
      <p:ext uri="{BB962C8B-B14F-4D97-AF65-F5344CB8AC3E}">
        <p14:creationId xmlns:p14="http://schemas.microsoft.com/office/powerpoint/2010/main" val="37971656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74</a:t>
            </a:fld>
            <a:endParaRPr lang="en-US"/>
          </a:p>
        </p:txBody>
      </p:sp>
    </p:spTree>
    <p:extLst>
      <p:ext uri="{BB962C8B-B14F-4D97-AF65-F5344CB8AC3E}">
        <p14:creationId xmlns:p14="http://schemas.microsoft.com/office/powerpoint/2010/main" val="10698911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77</a:t>
            </a:fld>
            <a:endParaRPr lang="en-US"/>
          </a:p>
        </p:txBody>
      </p:sp>
    </p:spTree>
    <p:extLst>
      <p:ext uri="{BB962C8B-B14F-4D97-AF65-F5344CB8AC3E}">
        <p14:creationId xmlns:p14="http://schemas.microsoft.com/office/powerpoint/2010/main" val="1543871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bias term</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also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intercept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another real number that’s added to the weighted inputs. In the rest of the book we’ll represent such sums using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dot product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notation from linear algebra. The dot product of two vectors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written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the sum of the products of the corresponding elements of each vector.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17</a:t>
            </a:fld>
            <a:endParaRPr lang="en-US"/>
          </a:p>
        </p:txBody>
      </p:sp>
    </p:spTree>
    <p:extLst>
      <p:ext uri="{BB962C8B-B14F-4D97-AF65-F5344CB8AC3E}">
        <p14:creationId xmlns:p14="http://schemas.microsoft.com/office/powerpoint/2010/main" val="12762060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this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be a positive example. We would expect that after seeing more negative examples with high counts of negative words, that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the weight for the "negative lexicon feature', would shift to have a negative value.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78</a:t>
            </a:fld>
            <a:endParaRPr lang="en-US"/>
          </a:p>
        </p:txBody>
      </p:sp>
    </p:spTree>
    <p:extLst>
      <p:ext uri="{BB962C8B-B14F-4D97-AF65-F5344CB8AC3E}">
        <p14:creationId xmlns:p14="http://schemas.microsoft.com/office/powerpoint/2010/main" val="424279007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called stochastic because it chooses a single random example at a time, moving the weights so as to improve performance on that single example. That can result in very choppy movements, so it’s common to compute the gradient over batches of training instances rather than a single instance.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For example in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batch training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compute the gradient over the entire dataset. By seeing so many examples, batch training offers a superb estimate of which direction to move the weights, at the cost of spending a lot of time processing every single example in the training set to compute this perfect direction.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A compromise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mini-batch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training: we train on a group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examples (perhaps 512, or 1024) that is less than the whole dataset.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Mini-batch training also has the advantage of computational efficiency. The mini-batches can easily be vectorized, choosing the size of the mini-batch based on the computational resources. This allows us to process all the exam-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ples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one mini-batch in parallel and then accumulate the loss, something that’s not possible with individual or batch training.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79</a:t>
            </a:fld>
            <a:endParaRPr lang="en-US"/>
          </a:p>
        </p:txBody>
      </p:sp>
    </p:spTree>
    <p:extLst>
      <p:ext uri="{BB962C8B-B14F-4D97-AF65-F5344CB8AC3E}">
        <p14:creationId xmlns:p14="http://schemas.microsoft.com/office/powerpoint/2010/main" val="365467356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80</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latin typeface="Arial" charset="0"/>
                <a:ea typeface="ＭＳ Ｐゴシック" charset="0"/>
                <a:cs typeface="ＭＳ Ｐゴシック" charset="0"/>
              </a:rPr>
              <a:t>We've now seen the stochastic gradient descent algorithm and discussed variants like mini-batch training.</a:t>
            </a:r>
          </a:p>
        </p:txBody>
      </p:sp>
    </p:spTree>
    <p:extLst>
      <p:ext uri="{BB962C8B-B14F-4D97-AF65-F5344CB8AC3E}">
        <p14:creationId xmlns:p14="http://schemas.microsoft.com/office/powerpoint/2010/main" val="3033690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nothing in Eq. 5.3 forces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be a legal probability, that is, to lie between 0 and 1. In fact, since weights are real-valued, the output might even be negative;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ranges from −∞ to ∞.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19</a:t>
            </a:fld>
            <a:endParaRPr lang="en-US"/>
          </a:p>
        </p:txBody>
      </p:sp>
    </p:spTree>
    <p:extLst>
      <p:ext uri="{BB962C8B-B14F-4D97-AF65-F5344CB8AC3E}">
        <p14:creationId xmlns:p14="http://schemas.microsoft.com/office/powerpoint/2010/main" val="37439888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The 1/1+e^-z (so-named because it looks like an s) is also called the logistic function. It takes a real value and maps it to the range [0, 1</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It is nearly linear around 0 but outlier values get squashed toward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20</a:t>
            </a:fld>
            <a:endParaRPr lang="en-US"/>
          </a:p>
        </p:txBody>
      </p:sp>
    </p:spTree>
    <p:extLst>
      <p:ext uri="{BB962C8B-B14F-4D97-AF65-F5344CB8AC3E}">
        <p14:creationId xmlns:p14="http://schemas.microsoft.com/office/powerpoint/2010/main" val="3501909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We’re almost there. If we apply the sigmoid to the sum of the weighted features, we get a number between 0 and 1. To make it a probability, we just need to make sure that the two cases,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sum to 1. We can do this as follows: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22</a:t>
            </a:fld>
            <a:endParaRPr lang="en-US"/>
          </a:p>
        </p:txBody>
      </p:sp>
    </p:spTree>
    <p:extLst>
      <p:ext uri="{BB962C8B-B14F-4D97-AF65-F5344CB8AC3E}">
        <p14:creationId xmlns:p14="http://schemas.microsoft.com/office/powerpoint/2010/main" val="35353648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has the property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23</a:t>
            </a:fld>
            <a:endParaRPr lang="en-US"/>
          </a:p>
        </p:txBody>
      </p:sp>
    </p:spTree>
    <p:extLst>
      <p:ext uri="{BB962C8B-B14F-4D97-AF65-F5344CB8AC3E}">
        <p14:creationId xmlns:p14="http://schemas.microsoft.com/office/powerpoint/2010/main" val="3198308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2549264" y="2474314"/>
            <a:ext cx="51435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84523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829042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23876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p>
        </p:txBody>
      </p:sp>
      <p:sp>
        <p:nvSpPr>
          <p:cNvPr id="3" name="Rectangle 6"/>
          <p:cNvSpPr>
            <a:spLocks noGrp="1" noChangeArrowheads="1"/>
          </p:cNvSpPr>
          <p:nvPr>
            <p:ph type="ftr" sz="quarter" idx="11"/>
          </p:nvPr>
        </p:nvSpPr>
        <p:spPr>
          <a:ln/>
        </p:spPr>
        <p:txBody>
          <a:bodyPr/>
          <a:lstStyle>
            <a:lvl1pPr>
              <a:defRPr/>
            </a:lvl1pPr>
          </a:lstStyle>
          <a:p>
            <a:pPr>
              <a:defRPr/>
            </a:pPr>
            <a:endParaRPr lang="en-US"/>
          </a:p>
        </p:txBody>
      </p:sp>
      <p:sp>
        <p:nvSpPr>
          <p:cNvPr id="4" name="Rectangle 7"/>
          <p:cNvSpPr>
            <a:spLocks noGrp="1" noChangeArrowheads="1"/>
          </p:cNvSpPr>
          <p:nvPr>
            <p:ph type="sldNum" sz="quarter" idx="12"/>
          </p:nvPr>
        </p:nvSpPr>
        <p:spPr>
          <a:ln/>
        </p:spPr>
        <p:txBody>
          <a:bodyPr/>
          <a:lstStyle>
            <a:lvl1pPr>
              <a:defRPr/>
            </a:lvl1pPr>
          </a:lstStyle>
          <a:p>
            <a:fld id="{B228E5E2-1321-4548-96C8-615581C5A8C2}" type="slidenum">
              <a:rPr lang="en-US"/>
              <a:pPr/>
              <a:t>‹#›</a:t>
            </a:fld>
            <a:endParaRPr lang="en-US"/>
          </a:p>
        </p:txBody>
      </p:sp>
    </p:spTree>
    <p:extLst>
      <p:ext uri="{BB962C8B-B14F-4D97-AF65-F5344CB8AC3E}">
        <p14:creationId xmlns:p14="http://schemas.microsoft.com/office/powerpoint/2010/main" val="1491288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102501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679452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730903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2977695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p>
        </p:txBody>
      </p:sp>
      <p:sp>
        <p:nvSpPr>
          <p:cNvPr id="3" name="Content Placeholder 2"/>
          <p:cNvSpPr>
            <a:spLocks noGrp="1"/>
          </p:cNvSpPr>
          <p:nvPr>
            <p:ph idx="1"/>
          </p:nvPr>
        </p:nvSpPr>
        <p:spPr>
          <a:xfrm>
            <a:off x="822960" y="1200150"/>
            <a:ext cx="7543801" cy="3429000"/>
          </a:xfrm>
        </p:spPr>
        <p:txBody>
          <a:bodyPr/>
          <a:lstStyle>
            <a:lvl1pPr marL="7938" indent="-7938">
              <a:buNone/>
              <a:tabLst/>
              <a:defRPr sz="2800" baseline="0"/>
            </a:lvl1pPr>
            <a:lvl2pPr marL="404813" indent="-254000">
              <a:tabLst/>
              <a:defRPr sz="2400" baseline="0"/>
            </a:lvl2pPr>
            <a:lvl3pPr marL="515938" indent="-228600">
              <a:tabLst/>
              <a:defRPr sz="2000" baseline="0"/>
            </a:lvl3pPr>
            <a:lvl4pPr marL="690563" indent="-265113">
              <a:tabLst/>
              <a:defRPr sz="1600" baseline="0"/>
            </a:lvl4pPr>
            <a:lvl5pPr marL="801688" indent="-239713">
              <a:tabLst/>
              <a:defRPr sz="1400"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4/15/2024</a:t>
            </a:fld>
            <a:endParaRPr lang="en-US"/>
          </a:p>
        </p:txBody>
      </p:sp>
      <p:sp>
        <p:nvSpPr>
          <p:cNvPr id="5" name="Footer Placeholder 4"/>
          <p:cNvSpPr>
            <a:spLocks noGrp="1"/>
          </p:cNvSpPr>
          <p:nvPr>
            <p:ph type="ftr" sz="quarter" idx="11"/>
          </p:nvPr>
        </p:nvSpPr>
        <p:spPr>
          <a:xfrm>
            <a:off x="2764640" y="5029201"/>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214196050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4/15/2024</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2556759" y="2481809"/>
            <a:ext cx="51435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2472584" y="2548889"/>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41880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3"/>
            <a:ext cx="3703320" cy="30175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02745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775501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960" y="214953"/>
            <a:ext cx="7543800" cy="60419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56271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4"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8" y="548640"/>
            <a:ext cx="5009393"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5" y="4844840"/>
            <a:ext cx="1963883" cy="273844"/>
          </a:xfrm>
        </p:spPr>
        <p:txBody>
          <a:bodyPr/>
          <a:lstStyle>
            <a:lvl1pPr algn="l">
              <a:defRPr/>
            </a:lvl1pPr>
          </a:lstStyle>
          <a:p>
            <a:fld id="{240CDC23-E565-C848-9AF6-12BD09C53D91}" type="datetimeFigureOut">
              <a:rPr lang="en-US" smtClean="0"/>
              <a:t>4/15/2024</a:t>
            </a:fld>
            <a:endParaRPr lang="en-US"/>
          </a:p>
        </p:txBody>
      </p:sp>
      <p:sp>
        <p:nvSpPr>
          <p:cNvPr id="6" name="Footer Placeholder 5"/>
          <p:cNvSpPr>
            <a:spLocks noGrp="1"/>
          </p:cNvSpPr>
          <p:nvPr>
            <p:ph type="ftr" sz="quarter" idx="11"/>
          </p:nvPr>
        </p:nvSpPr>
        <p:spPr>
          <a:xfrm>
            <a:off x="3600450" y="4844840"/>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975602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4/15/2024</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6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889473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24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675"/>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4289661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2518606" y="2473636"/>
            <a:ext cx="51435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384301"/>
            <a:ext cx="7543801"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2" y="4844840"/>
            <a:ext cx="1854203" cy="273844"/>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4/15/2024</a:t>
            </a:fld>
            <a:endParaRPr lang="en-US"/>
          </a:p>
        </p:txBody>
      </p:sp>
      <p:sp>
        <p:nvSpPr>
          <p:cNvPr id="5" name="Footer Placeholder 4"/>
          <p:cNvSpPr>
            <a:spLocks noGrp="1"/>
          </p:cNvSpPr>
          <p:nvPr>
            <p:ph type="ftr" sz="quarter" idx="3"/>
          </p:nvPr>
        </p:nvSpPr>
        <p:spPr>
          <a:xfrm>
            <a:off x="2764640" y="4844840"/>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5" y="4844840"/>
            <a:ext cx="984019" cy="273844"/>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954233196"/>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emf"/><Relationship Id="rId4" Type="http://schemas.openxmlformats.org/officeDocument/2006/relationships/image" Target="../media/image12.emf"/></Relationships>
</file>

<file path=ppt/slides/_rels/slide2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3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4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26.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4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5.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39.emf"/><Relationship Id="rId4" Type="http://schemas.openxmlformats.org/officeDocument/2006/relationships/image" Target="../media/image39.png"/></Relationships>
</file>

<file path=ppt/slides/_rels/slide64.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65.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image" Target="../media/image41.emf"/><Relationship Id="rId4" Type="http://schemas.openxmlformats.org/officeDocument/2006/relationships/image" Target="../media/image44.emf"/></Relationships>
</file>

<file path=ppt/slides/_rels/slide71.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72.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73.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74.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48.xml"/><Relationship Id="rId1" Type="http://schemas.openxmlformats.org/officeDocument/2006/relationships/slideLayout" Target="../slideLayouts/slideLayout2.xml"/><Relationship Id="rId5" Type="http://schemas.openxmlformats.org/officeDocument/2006/relationships/image" Target="../media/image41.emf"/><Relationship Id="rId4" Type="http://schemas.openxmlformats.org/officeDocument/2006/relationships/image" Target="../media/image44.emf"/></Relationships>
</file>

<file path=ppt/slides/_rels/slide75.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5.emf"/><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76.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5.emf"/><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77.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49.xml"/><Relationship Id="rId1" Type="http://schemas.openxmlformats.org/officeDocument/2006/relationships/slideLayout" Target="../slideLayouts/slideLayout2.xml"/><Relationship Id="rId5" Type="http://schemas.openxmlformats.org/officeDocument/2006/relationships/image" Target="../media/image46.emf"/><Relationship Id="rId4" Type="http://schemas.openxmlformats.org/officeDocument/2006/relationships/image" Target="../media/image44.emf"/></Relationships>
</file>

<file path=ppt/slides/_rels/slide78.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46.emf"/><Relationship Id="rId4" Type="http://schemas.openxmlformats.org/officeDocument/2006/relationships/image" Target="../media/image44.emf"/></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Background: Generative and Discriminative Classifiers</a:t>
            </a:r>
          </a:p>
        </p:txBody>
      </p:sp>
      <p:sp>
        <p:nvSpPr>
          <p:cNvPr id="2" name="Text Placeholder 1">
            <a:extLst>
              <a:ext uri="{FF2B5EF4-FFF2-40B4-BE49-F238E27FC236}">
                <a16:creationId xmlns:a16="http://schemas.microsoft.com/office/drawing/2014/main" id="{0A34268C-9305-0043-8A0B-DD60801C5E53}"/>
              </a:ext>
            </a:extLst>
          </p:cNvPr>
          <p:cNvSpPr>
            <a:spLocks noGrp="1"/>
          </p:cNvSpPr>
          <p:nvPr>
            <p:ph type="body" sz="half" idx="2"/>
          </p:nvPr>
        </p:nvSpPr>
        <p:spPr/>
        <p:txBody>
          <a:bodyPr/>
          <a:lstStyle/>
          <a:p>
            <a:r>
              <a:rPr lang="en-US"/>
              <a:t>Updated by </a:t>
            </a:r>
            <a:r>
              <a:rPr lang="en-US" dirty="0"/>
              <a:t>Dr. M. Tayyab Ch.</a:t>
            </a:r>
          </a:p>
        </p:txBody>
      </p:sp>
    </p:spTree>
    <p:extLst>
      <p:ext uri="{BB962C8B-B14F-4D97-AF65-F5344CB8AC3E}">
        <p14:creationId xmlns:p14="http://schemas.microsoft.com/office/powerpoint/2010/main" val="353826784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Background: Generative and Discriminative Classifiers</a:t>
            </a:r>
          </a:p>
        </p:txBody>
      </p:sp>
      <p:sp>
        <p:nvSpPr>
          <p:cNvPr id="2" name="Text Placeholder 1">
            <a:extLst>
              <a:ext uri="{FF2B5EF4-FFF2-40B4-BE49-F238E27FC236}">
                <a16:creationId xmlns:a16="http://schemas.microsoft.com/office/drawing/2014/main" id="{0A34268C-9305-0043-8A0B-DD60801C5E5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93659691"/>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124200" y="133350"/>
            <a:ext cx="5943600" cy="4282440"/>
          </a:xfrm>
        </p:spPr>
        <p:txBody>
          <a:bodyPr/>
          <a:lstStyle/>
          <a:p>
            <a:r>
              <a:rPr lang="en-US" sz="3200" dirty="0">
                <a:solidFill>
                  <a:schemeClr val="tx2"/>
                </a:solidFill>
              </a:rPr>
              <a:t>Classification in Logistic Regression</a:t>
            </a:r>
          </a:p>
        </p:txBody>
      </p:sp>
      <p:sp>
        <p:nvSpPr>
          <p:cNvPr id="2" name="Text Placeholder 1">
            <a:extLst>
              <a:ext uri="{FF2B5EF4-FFF2-40B4-BE49-F238E27FC236}">
                <a16:creationId xmlns:a16="http://schemas.microsoft.com/office/drawing/2014/main" id="{B2AFE758-8FF7-844F-B7CF-E09260561B2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856177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164F6-9779-824B-8B4C-EAC47F7D9801}"/>
              </a:ext>
            </a:extLst>
          </p:cNvPr>
          <p:cNvSpPr>
            <a:spLocks noGrp="1"/>
          </p:cNvSpPr>
          <p:nvPr>
            <p:ph type="title"/>
          </p:nvPr>
        </p:nvSpPr>
        <p:spPr/>
        <p:txBody>
          <a:bodyPr/>
          <a:lstStyle/>
          <a:p>
            <a:r>
              <a:rPr lang="en-US" dirty="0"/>
              <a:t>Classification Reminder</a:t>
            </a:r>
          </a:p>
        </p:txBody>
      </p:sp>
      <p:sp>
        <p:nvSpPr>
          <p:cNvPr id="3" name="Content Placeholder 2">
            <a:extLst>
              <a:ext uri="{FF2B5EF4-FFF2-40B4-BE49-F238E27FC236}">
                <a16:creationId xmlns:a16="http://schemas.microsoft.com/office/drawing/2014/main" id="{F897925C-601B-9E43-BF2D-A58C64DD4D7A}"/>
              </a:ext>
            </a:extLst>
          </p:cNvPr>
          <p:cNvSpPr>
            <a:spLocks noGrp="1"/>
          </p:cNvSpPr>
          <p:nvPr>
            <p:ph idx="1"/>
          </p:nvPr>
        </p:nvSpPr>
        <p:spPr>
          <a:xfrm>
            <a:off x="304800" y="1352550"/>
            <a:ext cx="4648200" cy="3333750"/>
          </a:xfrm>
        </p:spPr>
        <p:txBody>
          <a:bodyPr/>
          <a:lstStyle/>
          <a:p>
            <a:r>
              <a:rPr lang="en-US" sz="3200" dirty="0"/>
              <a:t>Positive/negative sentiment  </a:t>
            </a:r>
          </a:p>
          <a:p>
            <a:r>
              <a:rPr lang="en-US" sz="3200" dirty="0"/>
              <a:t>Spam/not spam</a:t>
            </a:r>
          </a:p>
          <a:p>
            <a:r>
              <a:rPr lang="en-US" sz="3200" dirty="0"/>
              <a:t>Authorship attribution  (Hamilton or Madison?)</a:t>
            </a:r>
          </a:p>
          <a:p>
            <a:pPr marL="0" indent="0">
              <a:buNone/>
            </a:pPr>
            <a:endParaRPr lang="en-US" dirty="0"/>
          </a:p>
        </p:txBody>
      </p:sp>
      <p:pic>
        <p:nvPicPr>
          <p:cNvPr id="5" name="Picture 4" descr="220px-Alexander_Hamilton_portrait_by_John_Trumbull_1806.jpg">
            <a:extLst>
              <a:ext uri="{FF2B5EF4-FFF2-40B4-BE49-F238E27FC236}">
                <a16:creationId xmlns:a16="http://schemas.microsoft.com/office/drawing/2014/main" id="{B4D0B091-F829-AC4A-B668-FFD1FB646A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0200" y="1047750"/>
            <a:ext cx="2310630" cy="2741246"/>
          </a:xfrm>
          <a:prstGeom prst="rect">
            <a:avLst/>
          </a:prstGeom>
        </p:spPr>
      </p:pic>
      <p:sp>
        <p:nvSpPr>
          <p:cNvPr id="7" name="TextBox 6">
            <a:extLst>
              <a:ext uri="{FF2B5EF4-FFF2-40B4-BE49-F238E27FC236}">
                <a16:creationId xmlns:a16="http://schemas.microsoft.com/office/drawing/2014/main" id="{2F450845-A90E-E34C-A8EE-F5B89D8BDA38}"/>
              </a:ext>
            </a:extLst>
          </p:cNvPr>
          <p:cNvSpPr txBox="1"/>
          <p:nvPr/>
        </p:nvSpPr>
        <p:spPr>
          <a:xfrm>
            <a:off x="5364538" y="3788996"/>
            <a:ext cx="2660857" cy="461665"/>
          </a:xfrm>
          <a:prstGeom prst="rect">
            <a:avLst/>
          </a:prstGeom>
          <a:noFill/>
        </p:spPr>
        <p:txBody>
          <a:bodyPr wrap="none" rtlCol="0">
            <a:spAutoFit/>
          </a:bodyPr>
          <a:lstStyle/>
          <a:p>
            <a:r>
              <a:rPr lang="en-US" dirty="0">
                <a:latin typeface="+mn-lt"/>
              </a:rPr>
              <a:t>Alexander Hamilton</a:t>
            </a:r>
          </a:p>
        </p:txBody>
      </p:sp>
    </p:spTree>
    <p:extLst>
      <p:ext uri="{BB962C8B-B14F-4D97-AF65-F5344CB8AC3E}">
        <p14:creationId xmlns:p14="http://schemas.microsoft.com/office/powerpoint/2010/main" val="308142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a:t>Text Classification: definition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p:txBody>
              <a:bodyPr/>
              <a:lstStyle/>
              <a:p>
                <a:r>
                  <a:rPr lang="en-US" sz="3200" i="1" dirty="0">
                    <a:latin typeface="Calibri" charset="0"/>
                  </a:rPr>
                  <a:t>Input</a:t>
                </a:r>
                <a:r>
                  <a:rPr lang="en-US" sz="3200" dirty="0">
                    <a:latin typeface="Calibri" charset="0"/>
                  </a:rPr>
                  <a:t>:</a:t>
                </a:r>
              </a:p>
              <a:p>
                <a:pPr lvl="1"/>
                <a:r>
                  <a:rPr lang="en-US" sz="2800" dirty="0">
                    <a:latin typeface="Calibri" charset="0"/>
                  </a:rPr>
                  <a:t> a document </a:t>
                </a:r>
                <a:r>
                  <a:rPr lang="en-US" sz="2800" i="1" dirty="0">
                    <a:solidFill>
                      <a:srgbClr val="FF0000"/>
                    </a:solidFill>
                    <a:latin typeface="Calibri" charset="0"/>
                  </a:rPr>
                  <a:t>x</a:t>
                </a:r>
              </a:p>
              <a:p>
                <a:pPr lvl="1"/>
                <a:r>
                  <a:rPr lang="en-US" sz="2800" i="1" dirty="0">
                    <a:latin typeface="Calibri" charset="0"/>
                  </a:rPr>
                  <a:t> </a:t>
                </a:r>
                <a:r>
                  <a:rPr lang="en-US" sz="2800" dirty="0">
                    <a:latin typeface="Calibri" charset="0"/>
                    <a:ea typeface="ＭＳ Ｐゴシック" charset="0"/>
                  </a:rPr>
                  <a:t>a fixed set of classes  </a:t>
                </a:r>
                <a:r>
                  <a:rPr lang="en-US" sz="2800" i="1" dirty="0">
                    <a:solidFill>
                      <a:srgbClr val="FF0000"/>
                    </a:solidFill>
                    <a:latin typeface="Calibri" charset="0"/>
                    <a:ea typeface="ＭＳ Ｐゴシック" charset="0"/>
                  </a:rPr>
                  <a:t>C </a:t>
                </a:r>
                <a:r>
                  <a:rPr lang="en-US" sz="2800" dirty="0">
                    <a:solidFill>
                      <a:srgbClr val="FF0000"/>
                    </a:solidFill>
                    <a:latin typeface="Calibri" charset="0"/>
                    <a:ea typeface="ＭＳ Ｐゴシック" charset="0"/>
                  </a:rPr>
                  <a:t>=</a:t>
                </a:r>
                <a:r>
                  <a:rPr lang="en-US" sz="2800" i="1" dirty="0">
                    <a:solidFill>
                      <a:srgbClr val="FF0000"/>
                    </a:solidFill>
                    <a:latin typeface="Calibri" charset="0"/>
                    <a:ea typeface="ＭＳ Ｐゴシック" charset="0"/>
                  </a:rPr>
                  <a:t> </a:t>
                </a:r>
                <a:r>
                  <a:rPr lang="en-US" sz="2800" dirty="0">
                    <a:solidFill>
                      <a:srgbClr val="FF0000"/>
                    </a:solidFill>
                    <a:latin typeface="Calibri" charset="0"/>
                    <a:ea typeface="ＭＳ Ｐゴシック" charset="0"/>
                    <a:sym typeface="Symbol" charset="0"/>
                  </a:rPr>
                  <a:t>{</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1</a:t>
                </a:r>
                <a:r>
                  <a:rPr lang="en-US" sz="2800" dirty="0">
                    <a:solidFill>
                      <a:srgbClr val="FF0000"/>
                    </a:solidFill>
                    <a:latin typeface="Calibri" charset="0"/>
                    <a:ea typeface="ＭＳ Ｐゴシック" charset="0"/>
                    <a:sym typeface="Symbol" charset="0"/>
                  </a:rPr>
                  <a:t>, </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2</a:t>
                </a:r>
                <a:r>
                  <a:rPr lang="en-US" sz="2800" dirty="0">
                    <a:solidFill>
                      <a:srgbClr val="FF0000"/>
                    </a:solidFill>
                    <a:latin typeface="Calibri" charset="0"/>
                    <a:ea typeface="ＭＳ Ｐゴシック" charset="0"/>
                    <a:sym typeface="Symbol" charset="0"/>
                  </a:rPr>
                  <a:t>,…, </a:t>
                </a:r>
                <a:r>
                  <a:rPr lang="en-US" sz="2800" i="1" dirty="0" err="1">
                    <a:solidFill>
                      <a:srgbClr val="FF0000"/>
                    </a:solidFill>
                    <a:latin typeface="Calibri" charset="0"/>
                    <a:ea typeface="ＭＳ Ｐゴシック" charset="0"/>
                    <a:sym typeface="Symbol" charset="0"/>
                  </a:rPr>
                  <a:t>c</a:t>
                </a:r>
                <a:r>
                  <a:rPr lang="en-US" sz="2800" i="1" baseline="-25000" dirty="0" err="1">
                    <a:solidFill>
                      <a:srgbClr val="FF0000"/>
                    </a:solidFill>
                    <a:latin typeface="Calibri" charset="0"/>
                    <a:ea typeface="ＭＳ Ｐゴシック" charset="0"/>
                    <a:sym typeface="Symbol" charset="0"/>
                  </a:rPr>
                  <a:t>J</a:t>
                </a:r>
                <a:r>
                  <a:rPr lang="en-US" sz="2800" dirty="0">
                    <a:solidFill>
                      <a:srgbClr val="FF0000"/>
                    </a:solidFill>
                    <a:latin typeface="Calibri" charset="0"/>
                    <a:ea typeface="ＭＳ Ｐゴシック" charset="0"/>
                    <a:sym typeface="Symbol" charset="0"/>
                  </a:rPr>
                  <a:t>}</a:t>
                </a:r>
              </a:p>
              <a:p>
                <a:pPr lvl="1"/>
                <a:endParaRPr lang="en-US" sz="2800" i="1" dirty="0">
                  <a:latin typeface="Calibri" charset="0"/>
                </a:endParaRPr>
              </a:p>
              <a:p>
                <a:r>
                  <a:rPr lang="en-US" sz="3200" i="1" dirty="0">
                    <a:latin typeface="Calibri" charset="0"/>
                  </a:rPr>
                  <a:t>Output</a:t>
                </a:r>
                <a:r>
                  <a:rPr lang="en-US" sz="3200" dirty="0">
                    <a:latin typeface="Calibri" charset="0"/>
                  </a:rPr>
                  <a: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C</a:t>
                </a:r>
                <a:endParaRPr lang="en-US" sz="3200" i="1"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blipFill>
                <a:blip r:embed="rId2"/>
                <a:stretch>
                  <a:fillRect l="-3188" t="-3690"/>
                </a:stretch>
              </a:blipFill>
            </p:spPr>
            <p:txBody>
              <a:bodyPr/>
              <a:lstStyle/>
              <a:p>
                <a:r>
                  <a:rPr lang="en-US">
                    <a:noFill/>
                  </a:rPr>
                  <a:t> </a:t>
                </a:r>
              </a:p>
            </p:txBody>
          </p:sp>
        </mc:Fallback>
      </mc:AlternateContent>
    </p:spTree>
    <p:extLst>
      <p:ext uri="{BB962C8B-B14F-4D97-AF65-F5344CB8AC3E}">
        <p14:creationId xmlns:p14="http://schemas.microsoft.com/office/powerpoint/2010/main" val="519805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Binary Classification in Logistic Regression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a:xfrm>
                <a:off x="822960" y="1200150"/>
                <a:ext cx="8016240" cy="3429000"/>
              </a:xfrm>
            </p:spPr>
            <p:txBody>
              <a:bodyPr/>
              <a:lstStyle/>
              <a:p>
                <a:r>
                  <a:rPr lang="en-US" sz="3200" dirty="0">
                    <a:latin typeface="Calibri" charset="0"/>
                  </a:rPr>
                  <a:t>Given a series of input/output pairs:</a:t>
                </a:r>
              </a:p>
              <a:p>
                <a:pPr lvl="1"/>
                <a:r>
                  <a:rPr lang="en-US" sz="2800" dirty="0">
                    <a:latin typeface="Calibri" charset="0"/>
                  </a:rPr>
                  <a:t>(x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y</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a:t>
                </a:r>
              </a:p>
              <a:p>
                <a:r>
                  <a:rPr lang="en-US" sz="3200" dirty="0">
                    <a:latin typeface="Calibri" charset="0"/>
                  </a:rPr>
                  <a:t>For each observation x</a:t>
                </a:r>
                <a:r>
                  <a:rPr lang="en-US" sz="3600" baseline="30000" dirty="0">
                    <a:latin typeface="Calibri" charset="0"/>
                  </a:rPr>
                  <a:t>(</a:t>
                </a:r>
                <a:r>
                  <a:rPr lang="en-US" sz="3600" baseline="30000" dirty="0" err="1">
                    <a:latin typeface="Calibri" charset="0"/>
                  </a:rPr>
                  <a:t>i</a:t>
                </a:r>
                <a:r>
                  <a:rPr lang="en-US" sz="3600" baseline="30000" dirty="0">
                    <a:latin typeface="Calibri" charset="0"/>
                  </a:rPr>
                  <a:t>)</a:t>
                </a:r>
                <a:r>
                  <a:rPr lang="en-US" sz="3200" dirty="0">
                    <a:latin typeface="Calibri" charset="0"/>
                  </a:rPr>
                  <a:t> </a:t>
                </a:r>
              </a:p>
              <a:p>
                <a:pPr lvl="1"/>
                <a:r>
                  <a:rPr lang="en-US" sz="2800" dirty="0">
                    <a:latin typeface="Calibri" charset="0"/>
                  </a:rPr>
                  <a:t>We represent 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by a </a:t>
                </a:r>
                <a:r>
                  <a:rPr lang="en-US" sz="2800" b="1" dirty="0">
                    <a:latin typeface="Calibri" charset="0"/>
                  </a:rPr>
                  <a:t>feature vector </a:t>
                </a:r>
                <a:r>
                  <a:rPr lang="en-US" sz="2800" dirty="0">
                    <a:solidFill>
                      <a:srgbClr val="FF0000"/>
                    </a:solidFill>
                    <a:latin typeface="Calibri" charset="0"/>
                  </a:rPr>
                  <a:t>[x</a:t>
                </a:r>
                <a:r>
                  <a:rPr lang="en-US" sz="2800" baseline="-25000" dirty="0">
                    <a:solidFill>
                      <a:srgbClr val="FF0000"/>
                    </a:solidFill>
                    <a:latin typeface="Calibri" charset="0"/>
                  </a:rPr>
                  <a:t>1</a:t>
                </a:r>
                <a:r>
                  <a:rPr lang="en-US" sz="2800" dirty="0">
                    <a:solidFill>
                      <a:srgbClr val="FF0000"/>
                    </a:solidFill>
                    <a:latin typeface="Calibri" charset="0"/>
                  </a:rPr>
                  <a:t>, x</a:t>
                </a:r>
                <a:r>
                  <a:rPr lang="en-US" sz="2800" baseline="-25000" dirty="0">
                    <a:solidFill>
                      <a:srgbClr val="FF0000"/>
                    </a:solidFill>
                    <a:latin typeface="Calibri" charset="0"/>
                  </a:rPr>
                  <a:t>2</a:t>
                </a:r>
                <a:r>
                  <a:rPr lang="en-US" sz="2800" dirty="0">
                    <a:solidFill>
                      <a:srgbClr val="FF0000"/>
                    </a:solidFill>
                    <a:latin typeface="Calibri" charset="0"/>
                  </a:rPr>
                  <a:t>,…, </a:t>
                </a:r>
                <a:r>
                  <a:rPr lang="en-US" sz="2800" dirty="0" err="1">
                    <a:solidFill>
                      <a:srgbClr val="FF0000"/>
                    </a:solidFill>
                    <a:latin typeface="Calibri" charset="0"/>
                  </a:rPr>
                  <a:t>x</a:t>
                </a:r>
                <a:r>
                  <a:rPr lang="en-US" sz="2800" baseline="-25000" dirty="0" err="1">
                    <a:solidFill>
                      <a:srgbClr val="FF0000"/>
                    </a:solidFill>
                    <a:latin typeface="Calibri" charset="0"/>
                  </a:rPr>
                  <a:t>n</a:t>
                </a:r>
                <a:r>
                  <a:rPr lang="en-US" sz="2800" dirty="0">
                    <a:solidFill>
                      <a:srgbClr val="FF0000"/>
                    </a:solidFill>
                    <a:latin typeface="Calibri" charset="0"/>
                  </a:rPr>
                  <a:t>]</a:t>
                </a:r>
              </a:p>
              <a:p>
                <a:pPr lvl="1"/>
                <a:r>
                  <a:rPr lang="en-US" sz="2800" dirty="0">
                    <a:latin typeface="Calibri" charset="0"/>
                  </a:rPr>
                  <a:t>We compute an output: a predicted class </a:t>
                </a:r>
                <a14:m>
                  <m:oMath xmlns:m="http://schemas.openxmlformats.org/officeDocument/2006/math">
                    <m:acc>
                      <m:accPr>
                        <m:chr m:val="̂"/>
                        <m:ctrlPr>
                          <a:rPr lang="en-US" sz="2800" i="1" smtClean="0">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3200" baseline="30000" dirty="0">
                    <a:solidFill>
                      <a:srgbClr val="FF0000"/>
                    </a:solidFill>
                    <a:latin typeface="Calibri" charset="0"/>
                  </a:rPr>
                  <a:t>(</a:t>
                </a:r>
                <a:r>
                  <a:rPr lang="en-US" sz="3200" baseline="30000" dirty="0" err="1">
                    <a:solidFill>
                      <a:srgbClr val="FF0000"/>
                    </a:solidFill>
                    <a:latin typeface="Calibri" charset="0"/>
                  </a:rPr>
                  <a:t>i</a:t>
                </a:r>
                <a:r>
                  <a:rPr lang="en-US" sz="3200" baseline="30000" dirty="0">
                    <a:solidFill>
                      <a:srgbClr val="FF0000"/>
                    </a:solidFill>
                    <a:latin typeface="Calibri" charset="0"/>
                  </a:rPr>
                  <a:t>)</a:t>
                </a:r>
                <a:r>
                  <a:rPr lang="en-US" sz="2800" dirty="0">
                    <a:solidFill>
                      <a:srgbClr val="FF0000"/>
                    </a:solidFill>
                    <a:latin typeface="Calibri" charset="0"/>
                  </a:rPr>
                  <a:t> </a:t>
                </a:r>
                <a:r>
                  <a:rPr lang="en-US" sz="2800" dirty="0">
                    <a:solidFill>
                      <a:srgbClr val="FF0000"/>
                    </a:solidFill>
                    <a:latin typeface="Calibri" charset="0"/>
                    <a:ea typeface="ＭＳ Ｐゴシック" charset="0"/>
                    <a:sym typeface="Symbol" charset="0"/>
                  </a:rPr>
                  <a:t> {0,1}</a:t>
                </a:r>
                <a:endParaRPr lang="en-US" sz="2800"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xfrm>
                <a:off x="822960" y="1200150"/>
                <a:ext cx="8016240" cy="3429000"/>
              </a:xfrm>
              <a:blipFill>
                <a:blip r:embed="rId2"/>
                <a:stretch>
                  <a:fillRect l="-3006" t="-3690" r="-1741"/>
                </a:stretch>
              </a:blipFill>
            </p:spPr>
            <p:txBody>
              <a:bodyPr/>
              <a:lstStyle/>
              <a:p>
                <a:r>
                  <a:rPr lang="en-US">
                    <a:noFill/>
                  </a:rPr>
                  <a:t> </a:t>
                </a:r>
              </a:p>
            </p:txBody>
          </p:sp>
        </mc:Fallback>
      </mc:AlternateContent>
    </p:spTree>
    <p:extLst>
      <p:ext uri="{BB962C8B-B14F-4D97-AF65-F5344CB8AC3E}">
        <p14:creationId xmlns:p14="http://schemas.microsoft.com/office/powerpoint/2010/main" val="1950252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p:txBody>
          <a:bodyPr/>
          <a:lstStyle/>
          <a:p>
            <a:r>
              <a:rPr lang="en-US" dirty="0"/>
              <a:t>Features in logistic regression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304800" y="1167316"/>
            <a:ext cx="8839199" cy="3677524"/>
          </a:xfrm>
        </p:spPr>
        <p:txBody>
          <a:bodyPr>
            <a:normAutofit/>
          </a:bodyPr>
          <a:lstStyle/>
          <a:p>
            <a:pPr marL="457200" indent="-457200">
              <a:buFont typeface="Arial" panose="020B0604020202020204" pitchFamily="34" charset="0"/>
              <a:buChar char="•"/>
            </a:pPr>
            <a:r>
              <a:rPr lang="en-US" dirty="0"/>
              <a:t>For feature x</a:t>
            </a:r>
            <a:r>
              <a:rPr lang="en-US" baseline="-25000" dirty="0"/>
              <a:t>i</a:t>
            </a:r>
            <a:r>
              <a:rPr lang="en-US" dirty="0"/>
              <a:t>, weight </a:t>
            </a:r>
            <a:r>
              <a:rPr lang="en-US" dirty="0" err="1"/>
              <a:t>w</a:t>
            </a:r>
            <a:r>
              <a:rPr lang="en-US" baseline="-25000" dirty="0" err="1"/>
              <a:t>i</a:t>
            </a:r>
            <a:r>
              <a:rPr lang="en-US" dirty="0"/>
              <a:t> tells is how important is x</a:t>
            </a:r>
            <a:r>
              <a:rPr lang="en-US" baseline="-25000" dirty="0"/>
              <a:t>i</a:t>
            </a:r>
            <a:r>
              <a:rPr lang="en-US" dirty="0"/>
              <a:t> </a:t>
            </a:r>
            <a:endParaRPr lang="en-US" baseline="-25000" dirty="0"/>
          </a:p>
          <a:p>
            <a:pPr marL="854075" lvl="1" indent="-457200">
              <a:buFont typeface="Arial" panose="020B0604020202020204" pitchFamily="34" charset="0"/>
              <a:buChar char="•"/>
            </a:pPr>
            <a:r>
              <a:rPr lang="en-US" dirty="0"/>
              <a:t>x</a:t>
            </a:r>
            <a:r>
              <a:rPr lang="en-US" baseline="-25000" dirty="0"/>
              <a:t>i</a:t>
            </a:r>
            <a:r>
              <a:rPr lang="en-US" dirty="0"/>
              <a:t> ="review contains ‘</a:t>
            </a:r>
            <a:r>
              <a:rPr lang="en-US" dirty="0">
                <a:solidFill>
                  <a:srgbClr val="0000CC"/>
                </a:solidFill>
                <a:latin typeface="Courier" pitchFamily="2" charset="0"/>
              </a:rPr>
              <a:t>awesome</a:t>
            </a:r>
            <a:r>
              <a:rPr lang="en-US" dirty="0"/>
              <a:t>’":      </a:t>
            </a:r>
            <a:r>
              <a:rPr lang="en-US" dirty="0" err="1"/>
              <a:t>w</a:t>
            </a:r>
            <a:r>
              <a:rPr lang="en-US" baseline="-25000" dirty="0" err="1"/>
              <a:t>i</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j</a:t>
            </a:r>
            <a:r>
              <a:rPr lang="en-US" dirty="0"/>
              <a:t> ="review contains ‘</a:t>
            </a:r>
            <a:r>
              <a:rPr lang="en-US" dirty="0">
                <a:solidFill>
                  <a:srgbClr val="0000CC"/>
                </a:solidFill>
                <a:latin typeface="Courier" pitchFamily="2" charset="0"/>
              </a:rPr>
              <a:t>abysmal</a:t>
            </a:r>
            <a:r>
              <a:rPr lang="en-US" dirty="0"/>
              <a:t>’":      </a:t>
            </a:r>
            <a:r>
              <a:rPr lang="en-US" dirty="0" err="1"/>
              <a:t>w</a:t>
            </a:r>
            <a:r>
              <a:rPr lang="en-US" baseline="-25000" dirty="0" err="1"/>
              <a:t>j</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k</a:t>
            </a:r>
            <a:r>
              <a:rPr lang="en-US" dirty="0"/>
              <a:t> =“review contains ‘</a:t>
            </a:r>
            <a:r>
              <a:rPr lang="en-US" dirty="0">
                <a:solidFill>
                  <a:srgbClr val="0000CC"/>
                </a:solidFill>
                <a:latin typeface="Courier" pitchFamily="2" charset="0"/>
              </a:rPr>
              <a:t>mediocre</a:t>
            </a:r>
            <a:r>
              <a:rPr lang="en-US" dirty="0"/>
              <a:t>’":   </a:t>
            </a:r>
            <a:r>
              <a:rPr lang="en-US" dirty="0" err="1"/>
              <a:t>w</a:t>
            </a:r>
            <a:r>
              <a:rPr lang="en-US" baseline="-25000" dirty="0" err="1"/>
              <a:t>k</a:t>
            </a:r>
            <a:r>
              <a:rPr lang="en-US" dirty="0"/>
              <a:t> = </a:t>
            </a:r>
            <a:r>
              <a:rPr lang="en-US" dirty="0">
                <a:solidFill>
                  <a:srgbClr val="0000CC"/>
                </a:solidFill>
                <a:latin typeface="Courier" pitchFamily="2" charset="0"/>
              </a:rPr>
              <a:t>-2</a:t>
            </a:r>
          </a:p>
          <a:p>
            <a:pPr marL="685800" lvl="2" indent="-107950">
              <a:buNone/>
            </a:pPr>
            <a:endParaRPr lang="en-US" sz="2400" dirty="0"/>
          </a:p>
          <a:p>
            <a:pPr lvl="1"/>
            <a:endParaRPr lang="en-US" sz="2250" dirty="0"/>
          </a:p>
          <a:p>
            <a:pPr lvl="1"/>
            <a:endParaRPr lang="en-US" sz="2250" dirty="0"/>
          </a:p>
        </p:txBody>
      </p:sp>
    </p:spTree>
    <p:extLst>
      <p:ext uri="{BB962C8B-B14F-4D97-AF65-F5344CB8AC3E}">
        <p14:creationId xmlns:p14="http://schemas.microsoft.com/office/powerpoint/2010/main" val="2587084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3187F-DAD0-CA4A-AFCC-63AC8A2D0357}"/>
              </a:ext>
            </a:extLst>
          </p:cNvPr>
          <p:cNvSpPr>
            <a:spLocks noGrp="1"/>
          </p:cNvSpPr>
          <p:nvPr>
            <p:ph type="title"/>
          </p:nvPr>
        </p:nvSpPr>
        <p:spPr>
          <a:xfrm>
            <a:off x="747640" y="119702"/>
            <a:ext cx="7619120" cy="680397"/>
          </a:xfrm>
        </p:spPr>
        <p:txBody>
          <a:bodyPr/>
          <a:lstStyle/>
          <a:p>
            <a:r>
              <a:rPr lang="en-US" dirty="0"/>
              <a:t>Logistic Regression for one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FF98420-9B3D-A74A-AE13-F98E0D7D489E}"/>
                  </a:ext>
                </a:extLst>
              </p:cNvPr>
              <p:cNvSpPr>
                <a:spLocks noGrp="1"/>
              </p:cNvSpPr>
              <p:nvPr>
                <p:ph idx="1"/>
              </p:nvPr>
            </p:nvSpPr>
            <p:spPr>
              <a:xfrm>
                <a:off x="822960" y="1352550"/>
                <a:ext cx="8321040" cy="3333750"/>
              </a:xfrm>
            </p:spPr>
            <p:txBody>
              <a:bodyPr/>
              <a:lstStyle/>
              <a:p>
                <a:r>
                  <a:rPr lang="en-US" sz="3200" dirty="0">
                    <a:latin typeface="Calibri" charset="0"/>
                  </a:rPr>
                  <a:t>Input observation: vector  </a:t>
                </a:r>
                <a:r>
                  <a:rPr lang="en-US" sz="3200" i="1" dirty="0">
                    <a:solidFill>
                      <a:srgbClr val="FF0000"/>
                    </a:solidFill>
                    <a:latin typeface="Calibri" charset="0"/>
                  </a:rPr>
                  <a:t>x = [x</a:t>
                </a:r>
                <a:r>
                  <a:rPr lang="en-US" sz="3200" i="1" baseline="-25000" dirty="0">
                    <a:solidFill>
                      <a:srgbClr val="FF0000"/>
                    </a:solidFill>
                    <a:latin typeface="Calibri" charset="0"/>
                  </a:rPr>
                  <a:t>1</a:t>
                </a:r>
                <a:r>
                  <a:rPr lang="en-US" sz="3200" i="1" dirty="0">
                    <a:solidFill>
                      <a:srgbClr val="FF0000"/>
                    </a:solidFill>
                    <a:latin typeface="Calibri" charset="0"/>
                  </a:rPr>
                  <a:t>, x</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x</a:t>
                </a:r>
                <a:r>
                  <a:rPr lang="en-US" sz="3200" i="1" baseline="-25000" dirty="0" err="1">
                    <a:solidFill>
                      <a:srgbClr val="FF0000"/>
                    </a:solidFill>
                    <a:latin typeface="Calibri" charset="0"/>
                  </a:rPr>
                  <a:t>n</a:t>
                </a:r>
                <a:r>
                  <a:rPr lang="en-US" sz="3200" i="1" dirty="0">
                    <a:solidFill>
                      <a:srgbClr val="FF0000"/>
                    </a:solidFill>
                    <a:latin typeface="Calibri" charset="0"/>
                  </a:rPr>
                  <a:t>]</a:t>
                </a:r>
              </a:p>
              <a:p>
                <a:r>
                  <a:rPr lang="en-US" sz="3200" dirty="0">
                    <a:latin typeface="Calibri" charset="0"/>
                  </a:rPr>
                  <a:t>Weights: one per feature: </a:t>
                </a:r>
                <a:r>
                  <a:rPr lang="en-US" sz="3200" dirty="0">
                    <a:solidFill>
                      <a:srgbClr val="FF0000"/>
                    </a:solidFill>
                    <a:latin typeface="Calibri" charset="0"/>
                  </a:rPr>
                  <a:t>W</a:t>
                </a:r>
                <a:r>
                  <a:rPr lang="en-US" sz="3200" i="1" dirty="0">
                    <a:solidFill>
                      <a:srgbClr val="FF0000"/>
                    </a:solidFill>
                    <a:latin typeface="Calibri" charset="0"/>
                  </a:rPr>
                  <a:t> = [w</a:t>
                </a:r>
                <a:r>
                  <a:rPr lang="en-US" sz="3200" i="1" baseline="-25000" dirty="0">
                    <a:solidFill>
                      <a:srgbClr val="FF0000"/>
                    </a:solidFill>
                    <a:latin typeface="Calibri" charset="0"/>
                  </a:rPr>
                  <a:t>1</a:t>
                </a:r>
                <a:r>
                  <a:rPr lang="en-US" sz="3200" i="1" dirty="0">
                    <a:solidFill>
                      <a:srgbClr val="FF0000"/>
                    </a:solidFill>
                    <a:latin typeface="Calibri" charset="0"/>
                  </a:rPr>
                  <a:t>, w</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w</a:t>
                </a:r>
                <a:r>
                  <a:rPr lang="en-US" sz="3200" i="1" baseline="-25000" dirty="0" err="1">
                    <a:solidFill>
                      <a:srgbClr val="FF0000"/>
                    </a:solidFill>
                    <a:latin typeface="Calibri" charset="0"/>
                  </a:rPr>
                  <a:t>n</a:t>
                </a:r>
                <a:r>
                  <a:rPr lang="en-US" sz="3200" i="1" dirty="0">
                    <a:solidFill>
                      <a:srgbClr val="FF0000"/>
                    </a:solidFill>
                    <a:latin typeface="Calibri" charset="0"/>
                  </a:rPr>
                  <a:t>]</a:t>
                </a:r>
                <a:endParaRPr lang="en-US" sz="3200" dirty="0">
                  <a:latin typeface="Calibri" charset="0"/>
                </a:endParaRPr>
              </a:p>
              <a:p>
                <a:pPr lvl="1"/>
                <a:r>
                  <a:rPr lang="en-US" sz="2800" dirty="0">
                    <a:latin typeface="Calibri" charset="0"/>
                  </a:rPr>
                  <a:t>Sometimes we call the weights </a:t>
                </a:r>
                <a:r>
                  <a:rPr lang="en-US" sz="2800" dirty="0" err="1">
                    <a:solidFill>
                      <a:srgbClr val="FF0000"/>
                    </a:solidFill>
                    <a:latin typeface="Calibri" charset="0"/>
                  </a:rPr>
                  <a:t>θ</a:t>
                </a:r>
                <a:r>
                  <a:rPr lang="en-US" sz="2800" i="1" dirty="0">
                    <a:solidFill>
                      <a:srgbClr val="FF0000"/>
                    </a:solidFill>
                    <a:latin typeface="Calibri" charset="0"/>
                  </a:rPr>
                  <a:t> = [</a:t>
                </a:r>
                <a:r>
                  <a:rPr lang="en-US" sz="2800" dirty="0">
                    <a:solidFill>
                      <a:srgbClr val="FF0000"/>
                    </a:solidFill>
                    <a:latin typeface="Calibri" charset="0"/>
                  </a:rPr>
                  <a:t>θ</a:t>
                </a:r>
                <a:r>
                  <a:rPr lang="en-US" sz="2800" i="1" baseline="-25000" dirty="0">
                    <a:solidFill>
                      <a:srgbClr val="FF0000"/>
                    </a:solidFill>
                    <a:latin typeface="Calibri" charset="0"/>
                  </a:rPr>
                  <a:t>1</a:t>
                </a:r>
                <a:r>
                  <a:rPr lang="en-US" sz="2800" i="1" dirty="0">
                    <a:solidFill>
                      <a:srgbClr val="FF0000"/>
                    </a:solidFill>
                    <a:latin typeface="Calibri" charset="0"/>
                  </a:rPr>
                  <a:t>, </a:t>
                </a:r>
                <a:r>
                  <a:rPr lang="en-US" sz="2800" dirty="0">
                    <a:solidFill>
                      <a:srgbClr val="FF0000"/>
                    </a:solidFill>
                    <a:latin typeface="Calibri" charset="0"/>
                  </a:rPr>
                  <a:t>θ</a:t>
                </a:r>
                <a:r>
                  <a:rPr lang="en-US" sz="2800" i="1" baseline="-25000" dirty="0">
                    <a:solidFill>
                      <a:srgbClr val="FF0000"/>
                    </a:solidFill>
                    <a:latin typeface="Calibri" charset="0"/>
                  </a:rPr>
                  <a:t>2</a:t>
                </a:r>
                <a:r>
                  <a:rPr lang="en-US" sz="2800" i="1" dirty="0">
                    <a:solidFill>
                      <a:srgbClr val="FF0000"/>
                    </a:solidFill>
                    <a:latin typeface="Calibri" charset="0"/>
                  </a:rPr>
                  <a:t>,…, </a:t>
                </a:r>
                <a:r>
                  <a:rPr lang="en-US" sz="2800" dirty="0" err="1">
                    <a:solidFill>
                      <a:srgbClr val="FF0000"/>
                    </a:solidFill>
                    <a:latin typeface="Calibri" charset="0"/>
                  </a:rPr>
                  <a:t>θ</a:t>
                </a:r>
                <a:r>
                  <a:rPr lang="en-US" sz="2800" i="1" baseline="-25000" dirty="0" err="1">
                    <a:solidFill>
                      <a:srgbClr val="FF0000"/>
                    </a:solidFill>
                    <a:latin typeface="Calibri" charset="0"/>
                  </a:rPr>
                  <a:t>n</a:t>
                </a:r>
                <a:r>
                  <a:rPr lang="en-US" sz="2800" i="1" dirty="0">
                    <a:solidFill>
                      <a:srgbClr val="FF0000"/>
                    </a:solidFill>
                    <a:latin typeface="Calibri" charset="0"/>
                  </a:rPr>
                  <a:t>]</a:t>
                </a:r>
              </a:p>
              <a:p>
                <a:r>
                  <a:rPr lang="en-US" sz="3200" dirty="0">
                    <a:latin typeface="Calibri" charset="0"/>
                  </a:rPr>
                  <a:t>Output: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smtClean="0">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{0,1}</a:t>
                </a:r>
                <a:endParaRPr lang="en-US" sz="3200" i="1" baseline="-25000" dirty="0">
                  <a:solidFill>
                    <a:srgbClr val="FF0000"/>
                  </a:solidFill>
                  <a:latin typeface="Calibri" charset="0"/>
                </a:endParaRPr>
              </a:p>
              <a:p>
                <a:endParaRPr lang="en-US" dirty="0"/>
              </a:p>
            </p:txBody>
          </p:sp>
        </mc:Choice>
        <mc:Fallback xmlns="">
          <p:sp>
            <p:nvSpPr>
              <p:cNvPr id="3" name="Content Placeholder 2">
                <a:extLst>
                  <a:ext uri="{FF2B5EF4-FFF2-40B4-BE49-F238E27FC236}">
                    <a16:creationId xmlns:a16="http://schemas.microsoft.com/office/drawing/2014/main" id="{3FF98420-9B3D-A74A-AE13-F98E0D7D489E}"/>
                  </a:ext>
                </a:extLst>
              </p:cNvPr>
              <p:cNvSpPr>
                <a:spLocks noGrp="1" noRot="1" noChangeAspect="1" noMove="1" noResize="1" noEditPoints="1" noAdjustHandles="1" noChangeArrowheads="1" noChangeShapeType="1" noTextEdit="1"/>
              </p:cNvSpPr>
              <p:nvPr>
                <p:ph idx="1"/>
              </p:nvPr>
            </p:nvSpPr>
            <p:spPr>
              <a:xfrm>
                <a:off x="822960" y="1352550"/>
                <a:ext cx="8321040" cy="3333750"/>
              </a:xfrm>
              <a:blipFill>
                <a:blip r:embed="rId2"/>
                <a:stretch>
                  <a:fillRect l="-2896" t="-378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6D18BB-4385-C741-B877-5129B40F0B67}"/>
                  </a:ext>
                </a:extLst>
              </p:cNvPr>
              <p:cNvSpPr txBox="1"/>
              <p:nvPr/>
            </p:nvSpPr>
            <p:spPr>
              <a:xfrm>
                <a:off x="747640" y="4209931"/>
                <a:ext cx="7474162" cy="800219"/>
              </a:xfrm>
              <a:prstGeom prst="rect">
                <a:avLst/>
              </a:prstGeom>
              <a:noFill/>
            </p:spPr>
            <p:txBody>
              <a:bodyPr wrap="none" rtlCol="0">
                <a:spAutoFit/>
              </a:bodyPr>
              <a:lstStyle/>
              <a:p>
                <a:r>
                  <a:rPr lang="en-US" sz="2800" dirty="0">
                    <a:latin typeface="+mn-lt"/>
                  </a:rPr>
                  <a:t>(multinomial logistic regression: </a:t>
                </a:r>
                <a14:m>
                  <m:oMath xmlns:m="http://schemas.openxmlformats.org/officeDocument/2006/math">
                    <m:acc>
                      <m:accPr>
                        <m:chr m:val="̂"/>
                        <m:ctrlPr>
                          <a:rPr lang="en-US" sz="2800" i="1">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2800" dirty="0">
                    <a:solidFill>
                      <a:srgbClr val="FF0000"/>
                    </a:solidFill>
                    <a:latin typeface="Calibri" charset="0"/>
                  </a:rPr>
                  <a:t> </a:t>
                </a:r>
                <a:r>
                  <a:rPr lang="en-US" sz="2800" dirty="0">
                    <a:solidFill>
                      <a:srgbClr val="FF0000"/>
                    </a:solidFill>
                    <a:latin typeface="Calibri" charset="0"/>
                    <a:sym typeface="Symbol" charset="0"/>
                  </a:rPr>
                  <a:t> </a:t>
                </a:r>
                <a:r>
                  <a:rPr lang="en-US" sz="2800" i="1" dirty="0">
                    <a:solidFill>
                      <a:srgbClr val="FF0000"/>
                    </a:solidFill>
                    <a:latin typeface="Calibri" charset="0"/>
                    <a:sym typeface="Symbol" charset="0"/>
                  </a:rPr>
                  <a:t>{0, 1, 2, 3, 4}</a:t>
                </a:r>
                <a:r>
                  <a:rPr lang="en-US" sz="2800" i="1" dirty="0">
                    <a:latin typeface="Calibri" charset="0"/>
                    <a:sym typeface="Symbol" charset="0"/>
                  </a:rPr>
                  <a:t>)</a:t>
                </a:r>
                <a:endParaRPr lang="en-US" sz="2800" i="1" baseline="-25000" dirty="0">
                  <a:latin typeface="Calibri" charset="0"/>
                </a:endParaRPr>
              </a:p>
              <a:p>
                <a:endParaRPr lang="en-US" sz="1800" dirty="0">
                  <a:latin typeface="+mn-lt"/>
                </a:endParaRPr>
              </a:p>
            </p:txBody>
          </p:sp>
        </mc:Choice>
        <mc:Fallback xmlns="">
          <p:sp>
            <p:nvSpPr>
              <p:cNvPr id="5" name="TextBox 4">
                <a:extLst>
                  <a:ext uri="{FF2B5EF4-FFF2-40B4-BE49-F238E27FC236}">
                    <a16:creationId xmlns:a16="http://schemas.microsoft.com/office/drawing/2014/main" id="{446D18BB-4385-C741-B877-5129B40F0B67}"/>
                  </a:ext>
                </a:extLst>
              </p:cNvPr>
              <p:cNvSpPr txBox="1">
                <a:spLocks noRot="1" noChangeAspect="1" noMove="1" noResize="1" noEditPoints="1" noAdjustHandles="1" noChangeArrowheads="1" noChangeShapeType="1" noTextEdit="1"/>
              </p:cNvSpPr>
              <p:nvPr/>
            </p:nvSpPr>
            <p:spPr>
              <a:xfrm>
                <a:off x="747640" y="4209931"/>
                <a:ext cx="7474162" cy="800219"/>
              </a:xfrm>
              <a:prstGeom prst="rect">
                <a:avLst/>
              </a:prstGeom>
              <a:blipFill>
                <a:blip r:embed="rId3"/>
                <a:stretch>
                  <a:fillRect l="-1868" t="-9375" r="-679"/>
                </a:stretch>
              </a:blipFill>
            </p:spPr>
            <p:txBody>
              <a:bodyPr/>
              <a:lstStyle/>
              <a:p>
                <a:r>
                  <a:rPr lang="en-US">
                    <a:noFill/>
                  </a:rPr>
                  <a:t> </a:t>
                </a:r>
              </a:p>
            </p:txBody>
          </p:sp>
        </mc:Fallback>
      </mc:AlternateContent>
    </p:spTree>
    <p:extLst>
      <p:ext uri="{BB962C8B-B14F-4D97-AF65-F5344CB8AC3E}">
        <p14:creationId xmlns:p14="http://schemas.microsoft.com/office/powerpoint/2010/main" val="27306908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a:xfrm>
            <a:off x="598967" y="285750"/>
            <a:ext cx="7467600" cy="533400"/>
          </a:xfrm>
        </p:spPr>
        <p:txBody>
          <a:bodyPr>
            <a:normAutofit fontScale="90000"/>
          </a:bodyPr>
          <a:lstStyle/>
          <a:p>
            <a:r>
              <a:rPr lang="en-US" dirty="0"/>
              <a:t>How to do classification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685799" y="1047750"/>
            <a:ext cx="8153401" cy="4343400"/>
          </a:xfrm>
        </p:spPr>
        <p:txBody>
          <a:bodyPr>
            <a:normAutofit/>
          </a:bodyPr>
          <a:lstStyle/>
          <a:p>
            <a:r>
              <a:rPr lang="en-US" sz="2800" dirty="0"/>
              <a:t>For each feature x</a:t>
            </a:r>
            <a:r>
              <a:rPr lang="en-US" sz="2800" baseline="-25000" dirty="0"/>
              <a:t>i</a:t>
            </a:r>
            <a:r>
              <a:rPr lang="en-US" sz="2800" dirty="0"/>
              <a:t>, weight </a:t>
            </a:r>
            <a:r>
              <a:rPr lang="en-US" sz="2800" dirty="0" err="1"/>
              <a:t>w</a:t>
            </a:r>
            <a:r>
              <a:rPr lang="en-US" sz="2800" baseline="-25000" dirty="0" err="1"/>
              <a:t>i</a:t>
            </a:r>
            <a:r>
              <a:rPr lang="en-US" sz="2800" dirty="0"/>
              <a:t> tells us importance of x</a:t>
            </a:r>
            <a:r>
              <a:rPr lang="en-US" sz="2800" baseline="-25000" dirty="0"/>
              <a:t>i</a:t>
            </a:r>
            <a:endParaRPr lang="en-US" sz="2800" dirty="0"/>
          </a:p>
          <a:p>
            <a:pPr lvl="1"/>
            <a:r>
              <a:rPr lang="en-US" sz="2400" dirty="0"/>
              <a:t>(Plus we'll have a bias b)</a:t>
            </a:r>
          </a:p>
          <a:p>
            <a:r>
              <a:rPr lang="en-US" sz="2800" dirty="0"/>
              <a:t>We'll sum up all the weighted features and the bias</a:t>
            </a:r>
          </a:p>
          <a:p>
            <a:endParaRPr lang="en-US" sz="2800" dirty="0"/>
          </a:p>
          <a:p>
            <a:endParaRPr lang="en-US" sz="2800" dirty="0"/>
          </a:p>
          <a:p>
            <a:endParaRPr lang="en-US" sz="2800" dirty="0"/>
          </a:p>
          <a:p>
            <a:endParaRPr lang="en-US" sz="2800" dirty="0"/>
          </a:p>
          <a:p>
            <a:r>
              <a:rPr lang="en-US" sz="2800" dirty="0"/>
              <a:t>If this sum is high, we say y=1; if low, then y=0</a:t>
            </a:r>
          </a:p>
        </p:txBody>
      </p:sp>
      <p:pic>
        <p:nvPicPr>
          <p:cNvPr id="5" name="Content Placeholder 4">
            <a:extLst>
              <a:ext uri="{FF2B5EF4-FFF2-40B4-BE49-F238E27FC236}">
                <a16:creationId xmlns:a16="http://schemas.microsoft.com/office/drawing/2014/main" id="{4D549D94-9B68-944D-AB75-34A35B740016}"/>
              </a:ext>
            </a:extLst>
          </p:cNvPr>
          <p:cNvPicPr>
            <a:picLocks noChangeAspect="1"/>
          </p:cNvPicPr>
          <p:nvPr/>
        </p:nvPicPr>
        <p:blipFill>
          <a:blip r:embed="rId3"/>
          <a:stretch>
            <a:fillRect/>
          </a:stretch>
        </p:blipFill>
        <p:spPr>
          <a:xfrm>
            <a:off x="2067046" y="2571750"/>
            <a:ext cx="3919046" cy="1559190"/>
          </a:xfrm>
          <a:prstGeom prst="rect">
            <a:avLst/>
          </a:prstGeom>
        </p:spPr>
      </p:pic>
      <p:pic>
        <p:nvPicPr>
          <p:cNvPr id="6" name="Picture 5">
            <a:extLst>
              <a:ext uri="{FF2B5EF4-FFF2-40B4-BE49-F238E27FC236}">
                <a16:creationId xmlns:a16="http://schemas.microsoft.com/office/drawing/2014/main" id="{55DEDFCF-BF2F-524C-AEB5-7AF51E053062}"/>
              </a:ext>
            </a:extLst>
          </p:cNvPr>
          <p:cNvPicPr>
            <a:picLocks noChangeAspect="1"/>
          </p:cNvPicPr>
          <p:nvPr/>
        </p:nvPicPr>
        <p:blipFill>
          <a:blip r:embed="rId4"/>
          <a:stretch>
            <a:fillRect/>
          </a:stretch>
        </p:blipFill>
        <p:spPr>
          <a:xfrm>
            <a:off x="2067046" y="3999045"/>
            <a:ext cx="3951482" cy="617419"/>
          </a:xfrm>
          <a:prstGeom prst="rect">
            <a:avLst/>
          </a:prstGeom>
        </p:spPr>
      </p:pic>
    </p:spTree>
    <p:extLst>
      <p:ext uri="{BB962C8B-B14F-4D97-AF65-F5344CB8AC3E}">
        <p14:creationId xmlns:p14="http://schemas.microsoft.com/office/powerpoint/2010/main" val="953631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ACA7E-4D65-7F4C-A69B-001032AABEA9}"/>
              </a:ext>
            </a:extLst>
          </p:cNvPr>
          <p:cNvSpPr>
            <a:spLocks noGrp="1"/>
          </p:cNvSpPr>
          <p:nvPr>
            <p:ph type="title"/>
          </p:nvPr>
        </p:nvSpPr>
        <p:spPr/>
        <p:txBody>
          <a:bodyPr/>
          <a:lstStyle/>
          <a:p>
            <a:r>
              <a:rPr lang="en-US" dirty="0"/>
              <a:t>But we want a probabilistic classifier</a:t>
            </a:r>
          </a:p>
        </p:txBody>
      </p:sp>
      <p:sp>
        <p:nvSpPr>
          <p:cNvPr id="3" name="Content Placeholder 2">
            <a:extLst>
              <a:ext uri="{FF2B5EF4-FFF2-40B4-BE49-F238E27FC236}">
                <a16:creationId xmlns:a16="http://schemas.microsoft.com/office/drawing/2014/main" id="{8148DD0F-7B83-A74A-9403-D475D03C12CF}"/>
              </a:ext>
            </a:extLst>
          </p:cNvPr>
          <p:cNvSpPr>
            <a:spLocks noGrp="1"/>
          </p:cNvSpPr>
          <p:nvPr>
            <p:ph idx="1"/>
          </p:nvPr>
        </p:nvSpPr>
        <p:spPr/>
        <p:txBody>
          <a:bodyPr/>
          <a:lstStyle/>
          <a:p>
            <a:r>
              <a:rPr lang="en-US" sz="3200" dirty="0"/>
              <a:t>We need to formalize “sum is high”.</a:t>
            </a:r>
          </a:p>
          <a:p>
            <a:r>
              <a:rPr lang="en-US" sz="3200" dirty="0"/>
              <a:t>We’d like a principled classifier that gives us a probability, just like Naive Bayes did</a:t>
            </a:r>
          </a:p>
          <a:p>
            <a:r>
              <a:rPr lang="en-US" sz="3200" dirty="0"/>
              <a:t>We want a model that can tell us:</a:t>
            </a:r>
          </a:p>
          <a:p>
            <a:pPr marL="457200" lvl="1" indent="0">
              <a:buNone/>
            </a:pPr>
            <a:r>
              <a:rPr lang="en-US" sz="2800" dirty="0"/>
              <a:t>p(y=1|x;</a:t>
            </a:r>
            <a:r>
              <a:rPr lang="en-US" sz="2800" dirty="0">
                <a:latin typeface="Calibri" charset="0"/>
              </a:rPr>
              <a:t> </a:t>
            </a:r>
            <a:r>
              <a:rPr lang="en-US" sz="2800" dirty="0" err="1">
                <a:latin typeface="Calibri" charset="0"/>
              </a:rPr>
              <a:t>θ</a:t>
            </a:r>
            <a:r>
              <a:rPr lang="en-US" sz="2800" dirty="0">
                <a:latin typeface="Calibri" charset="0"/>
              </a:rPr>
              <a:t>)</a:t>
            </a:r>
            <a:endParaRPr lang="en-US" sz="2800" dirty="0"/>
          </a:p>
          <a:p>
            <a:pPr marL="457200" lvl="1" indent="0">
              <a:buNone/>
            </a:pPr>
            <a:r>
              <a:rPr lang="en-US" sz="2800" dirty="0"/>
              <a:t>p(y=0|x; </a:t>
            </a:r>
            <a:r>
              <a:rPr lang="en-US" sz="2800" dirty="0" err="1">
                <a:latin typeface="Calibri" charset="0"/>
              </a:rPr>
              <a:t>θ</a:t>
            </a:r>
            <a:r>
              <a:rPr lang="en-US" sz="2800" dirty="0"/>
              <a:t>)</a:t>
            </a:r>
          </a:p>
        </p:txBody>
      </p:sp>
    </p:spTree>
    <p:extLst>
      <p:ext uri="{BB962C8B-B14F-4D97-AF65-F5344CB8AC3E}">
        <p14:creationId xmlns:p14="http://schemas.microsoft.com/office/powerpoint/2010/main" val="1247796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96AE7-F6BE-2E48-902E-151BC867E8C2}"/>
              </a:ext>
            </a:extLst>
          </p:cNvPr>
          <p:cNvSpPr>
            <a:spLocks noGrp="1"/>
          </p:cNvSpPr>
          <p:nvPr>
            <p:ph type="title"/>
          </p:nvPr>
        </p:nvSpPr>
        <p:spPr>
          <a:xfrm>
            <a:off x="598966" y="285750"/>
            <a:ext cx="8545033" cy="742950"/>
          </a:xfrm>
        </p:spPr>
        <p:txBody>
          <a:bodyPr>
            <a:normAutofit fontScale="90000"/>
          </a:bodyPr>
          <a:lstStyle/>
          <a:p>
            <a:r>
              <a:rPr lang="en-US" dirty="0"/>
              <a:t> The problem:  z isn't a probability, it's just a number!</a:t>
            </a:r>
          </a:p>
        </p:txBody>
      </p:sp>
      <p:sp>
        <p:nvSpPr>
          <p:cNvPr id="8" name="Content Placeholder 7">
            <a:extLst>
              <a:ext uri="{FF2B5EF4-FFF2-40B4-BE49-F238E27FC236}">
                <a16:creationId xmlns:a16="http://schemas.microsoft.com/office/drawing/2014/main" id="{2EB2DC85-7C39-044B-993D-89D8C9223188}"/>
              </a:ext>
            </a:extLst>
          </p:cNvPr>
          <p:cNvSpPr>
            <a:spLocks noGrp="1"/>
          </p:cNvSpPr>
          <p:nvPr>
            <p:ph idx="1"/>
          </p:nvPr>
        </p:nvSpPr>
        <p:spPr>
          <a:xfrm>
            <a:off x="381000" y="2190750"/>
            <a:ext cx="8305799" cy="3017520"/>
          </a:xfrm>
        </p:spPr>
        <p:txBody>
          <a:bodyPr>
            <a:normAutofit/>
          </a:bodyPr>
          <a:lstStyle/>
          <a:p>
            <a:r>
              <a:rPr lang="en-US" sz="2800" dirty="0"/>
              <a:t>Solution: use a function of z that goes from 0 to 1</a:t>
            </a:r>
          </a:p>
        </p:txBody>
      </p:sp>
      <p:pic>
        <p:nvPicPr>
          <p:cNvPr id="6" name="Picture 5">
            <a:extLst>
              <a:ext uri="{FF2B5EF4-FFF2-40B4-BE49-F238E27FC236}">
                <a16:creationId xmlns:a16="http://schemas.microsoft.com/office/drawing/2014/main" id="{FCF1A4A3-E037-504F-BCBC-1FAC80DE5782}"/>
              </a:ext>
            </a:extLst>
          </p:cNvPr>
          <p:cNvPicPr>
            <a:picLocks noChangeAspect="1"/>
          </p:cNvPicPr>
          <p:nvPr/>
        </p:nvPicPr>
        <p:blipFill>
          <a:blip r:embed="rId3"/>
          <a:stretch>
            <a:fillRect/>
          </a:stretch>
        </p:blipFill>
        <p:spPr>
          <a:xfrm>
            <a:off x="2590800" y="1047750"/>
            <a:ext cx="4951165" cy="773620"/>
          </a:xfrm>
          <a:prstGeom prst="rect">
            <a:avLst/>
          </a:prstGeom>
        </p:spPr>
      </p:pic>
      <p:pic>
        <p:nvPicPr>
          <p:cNvPr id="10" name="Picture 9">
            <a:extLst>
              <a:ext uri="{FF2B5EF4-FFF2-40B4-BE49-F238E27FC236}">
                <a16:creationId xmlns:a16="http://schemas.microsoft.com/office/drawing/2014/main" id="{E25DC0E0-657A-3E4B-B87E-B1F777E545F9}"/>
              </a:ext>
            </a:extLst>
          </p:cNvPr>
          <p:cNvPicPr>
            <a:picLocks noChangeAspect="1"/>
          </p:cNvPicPr>
          <p:nvPr/>
        </p:nvPicPr>
        <p:blipFill>
          <a:blip r:embed="rId4"/>
          <a:srcRect/>
          <a:stretch/>
        </p:blipFill>
        <p:spPr>
          <a:xfrm>
            <a:off x="1676399" y="2983420"/>
            <a:ext cx="6367133" cy="1188530"/>
          </a:xfrm>
          <a:prstGeom prst="rect">
            <a:avLst/>
          </a:prstGeom>
        </p:spPr>
      </p:pic>
    </p:spTree>
    <p:extLst>
      <p:ext uri="{BB962C8B-B14F-4D97-AF65-F5344CB8AC3E}">
        <p14:creationId xmlns:p14="http://schemas.microsoft.com/office/powerpoint/2010/main" val="1684656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4CFF5-DAB5-9D47-957F-07140E13A25E}"/>
              </a:ext>
            </a:extLst>
          </p:cNvPr>
          <p:cNvSpPr>
            <a:spLocks noGrp="1"/>
          </p:cNvSpPr>
          <p:nvPr>
            <p:ph type="title"/>
          </p:nvPr>
        </p:nvSpPr>
        <p:spPr>
          <a:xfrm>
            <a:off x="822960" y="174151"/>
            <a:ext cx="7543800" cy="680397"/>
          </a:xfrm>
        </p:spPr>
        <p:txBody>
          <a:bodyPr/>
          <a:lstStyle/>
          <a:p>
            <a:r>
              <a:rPr lang="en-US" dirty="0"/>
              <a:t>Logistic Regression</a:t>
            </a:r>
          </a:p>
        </p:txBody>
      </p:sp>
      <p:sp>
        <p:nvSpPr>
          <p:cNvPr id="3" name="Content Placeholder 2">
            <a:extLst>
              <a:ext uri="{FF2B5EF4-FFF2-40B4-BE49-F238E27FC236}">
                <a16:creationId xmlns:a16="http://schemas.microsoft.com/office/drawing/2014/main" id="{286C4495-D87F-7F4D-B742-3B56CD1EBEAF}"/>
              </a:ext>
            </a:extLst>
          </p:cNvPr>
          <p:cNvSpPr>
            <a:spLocks noGrp="1"/>
          </p:cNvSpPr>
          <p:nvPr>
            <p:ph idx="1"/>
          </p:nvPr>
        </p:nvSpPr>
        <p:spPr/>
        <p:txBody>
          <a:bodyPr>
            <a:normAutofit/>
          </a:bodyPr>
          <a:lstStyle/>
          <a:p>
            <a:r>
              <a:rPr lang="en-US" sz="3600" dirty="0"/>
              <a:t>Important analytic tool in natural and social sciences</a:t>
            </a:r>
          </a:p>
          <a:p>
            <a:r>
              <a:rPr lang="en-US" sz="3600" dirty="0"/>
              <a:t>Baseline supervised machine learning tool for classification</a:t>
            </a:r>
          </a:p>
          <a:p>
            <a:r>
              <a:rPr lang="en-US" sz="3600" dirty="0"/>
              <a:t>Is also the foundation of neural networks</a:t>
            </a:r>
          </a:p>
          <a:p>
            <a:pPr marL="0" indent="0">
              <a:buNone/>
            </a:pPr>
            <a:endParaRPr lang="en-US" dirty="0"/>
          </a:p>
        </p:txBody>
      </p:sp>
    </p:spTree>
    <p:extLst>
      <p:ext uri="{BB962C8B-B14F-4D97-AF65-F5344CB8AC3E}">
        <p14:creationId xmlns:p14="http://schemas.microsoft.com/office/powerpoint/2010/main" val="17474286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p:txBody>
          <a:bodyPr>
            <a:normAutofit fontScale="90000"/>
          </a:bodyPr>
          <a:lstStyle/>
          <a:p>
            <a:r>
              <a:rPr lang="en-US" dirty="0"/>
              <a:t>The very useful sigmoid or logistic function</a:t>
            </a:r>
          </a:p>
        </p:txBody>
      </p:sp>
      <p:sp>
        <p:nvSpPr>
          <p:cNvPr id="4" name="Slide Number Placeholder 3">
            <a:extLst>
              <a:ext uri="{FF2B5EF4-FFF2-40B4-BE49-F238E27FC236}">
                <a16:creationId xmlns:a16="http://schemas.microsoft.com/office/drawing/2014/main" id="{ED252895-6ACF-7747-84BE-4D66CBE10F90}"/>
              </a:ext>
            </a:extLst>
          </p:cNvPr>
          <p:cNvSpPr>
            <a:spLocks noGrp="1"/>
          </p:cNvSpPr>
          <p:nvPr>
            <p:ph type="sldNum" sz="quarter" idx="12"/>
          </p:nvPr>
        </p:nvSpPr>
        <p:spPr/>
        <p:txBody>
          <a:bodyPr/>
          <a:lstStyle/>
          <a:p>
            <a:fld id="{D07771B2-D7F7-364E-B6F3-F7FE93606BCE}" type="slidenum">
              <a:rPr lang="en-US" smtClean="0"/>
              <a:t>20</a:t>
            </a:fld>
            <a:endParaRPr lang="en-US"/>
          </a:p>
        </p:txBody>
      </p:sp>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3"/>
          <a:stretch>
            <a:fillRect/>
          </a:stretch>
        </p:blipFill>
        <p:spPr>
          <a:xfrm>
            <a:off x="685800" y="1244038"/>
            <a:ext cx="7970496" cy="3816857"/>
          </a:xfrm>
          <a:prstGeom prst="rect">
            <a:avLst/>
          </a:prstGeom>
        </p:spPr>
      </p:pic>
      <p:sp>
        <p:nvSpPr>
          <p:cNvPr id="3" name="Rectangle 2">
            <a:extLst>
              <a:ext uri="{FF2B5EF4-FFF2-40B4-BE49-F238E27FC236}">
                <a16:creationId xmlns:a16="http://schemas.microsoft.com/office/drawing/2014/main" id="{B4F5679F-01C2-1542-9FCF-DE147F85918C}"/>
              </a:ext>
            </a:extLst>
          </p:cNvPr>
          <p:cNvSpPr/>
          <p:nvPr/>
        </p:nvSpPr>
        <p:spPr>
          <a:xfrm>
            <a:off x="1447800" y="2423371"/>
            <a:ext cx="2514600" cy="4531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71F7416-2114-F34A-B323-A70C4910DABB}"/>
              </a:ext>
            </a:extLst>
          </p:cNvPr>
          <p:cNvPicPr>
            <a:picLocks noChangeAspect="1"/>
          </p:cNvPicPr>
          <p:nvPr/>
        </p:nvPicPr>
        <p:blipFill>
          <a:blip r:embed="rId4"/>
          <a:stretch>
            <a:fillRect/>
          </a:stretch>
        </p:blipFill>
        <p:spPr>
          <a:xfrm>
            <a:off x="1143000" y="2038350"/>
            <a:ext cx="3959946" cy="1519979"/>
          </a:xfrm>
          <a:prstGeom prst="rect">
            <a:avLst/>
          </a:prstGeom>
        </p:spPr>
      </p:pic>
    </p:spTree>
    <p:extLst>
      <p:ext uri="{BB962C8B-B14F-4D97-AF65-F5344CB8AC3E}">
        <p14:creationId xmlns:p14="http://schemas.microsoft.com/office/powerpoint/2010/main" val="3947080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D0FBA-B963-034D-8645-74ACA25129BA}"/>
              </a:ext>
            </a:extLst>
          </p:cNvPr>
          <p:cNvSpPr>
            <a:spLocks noGrp="1"/>
          </p:cNvSpPr>
          <p:nvPr>
            <p:ph type="title"/>
          </p:nvPr>
        </p:nvSpPr>
        <p:spPr/>
        <p:txBody>
          <a:bodyPr/>
          <a:lstStyle/>
          <a:p>
            <a:r>
              <a:rPr lang="en-US" dirty="0"/>
              <a:t>Idea of logistic regression</a:t>
            </a:r>
          </a:p>
        </p:txBody>
      </p:sp>
      <p:sp>
        <p:nvSpPr>
          <p:cNvPr id="3" name="Content Placeholder 2">
            <a:extLst>
              <a:ext uri="{FF2B5EF4-FFF2-40B4-BE49-F238E27FC236}">
                <a16:creationId xmlns:a16="http://schemas.microsoft.com/office/drawing/2014/main" id="{4FB13DBF-FEB8-CE4C-8B4B-B26F16365A3D}"/>
              </a:ext>
            </a:extLst>
          </p:cNvPr>
          <p:cNvSpPr>
            <a:spLocks noGrp="1"/>
          </p:cNvSpPr>
          <p:nvPr>
            <p:ph idx="1"/>
          </p:nvPr>
        </p:nvSpPr>
        <p:spPr/>
        <p:txBody>
          <a:bodyPr/>
          <a:lstStyle/>
          <a:p>
            <a:r>
              <a:rPr lang="en-US" sz="3600" dirty="0">
                <a:latin typeface="Calibri" panose="020F0502020204030204" pitchFamily="34" charset="0"/>
                <a:cs typeface="Calibri" panose="020F0502020204030204" pitchFamily="34" charset="0"/>
              </a:rPr>
              <a:t>We’ll compute </a:t>
            </a:r>
            <a:r>
              <a:rPr lang="en-US" sz="3600" dirty="0" err="1">
                <a:latin typeface="Times New Roman" panose="02020603050405020304" pitchFamily="18" charset="0"/>
                <a:cs typeface="Times New Roman" panose="02020603050405020304" pitchFamily="18" charset="0"/>
              </a:rPr>
              <a:t>w∙x+b</a:t>
            </a:r>
            <a:endParaRPr lang="en-US" sz="3600" dirty="0">
              <a:latin typeface="Times New Roman" panose="02020603050405020304" pitchFamily="18" charset="0"/>
              <a:cs typeface="Times New Roman" panose="02020603050405020304" pitchFamily="18" charset="0"/>
            </a:endParaRPr>
          </a:p>
          <a:p>
            <a:r>
              <a:rPr lang="en-US" sz="3600" dirty="0">
                <a:latin typeface="Calibri" panose="020F0502020204030204" pitchFamily="34" charset="0"/>
                <a:cs typeface="Calibri" panose="020F0502020204030204" pitchFamily="34" charset="0"/>
              </a:rPr>
              <a:t>And then we’ll pass it through the sigmoid function:</a:t>
            </a:r>
          </a:p>
          <a:p>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σ</a:t>
            </a:r>
            <a:r>
              <a:rPr lang="en-US" sz="3600" dirty="0">
                <a:latin typeface="Times New Roman" panose="02020603050405020304" pitchFamily="18" charset="0"/>
                <a:cs typeface="Times New Roman" panose="02020603050405020304" pitchFamily="18" charset="0"/>
              </a:rPr>
              <a:t>(</a:t>
            </a:r>
            <a:r>
              <a:rPr lang="en-US" sz="3600" dirty="0" err="1">
                <a:latin typeface="Times New Roman" panose="02020603050405020304" pitchFamily="18" charset="0"/>
                <a:cs typeface="Times New Roman" panose="02020603050405020304" pitchFamily="18" charset="0"/>
              </a:rPr>
              <a:t>w∙x+b</a:t>
            </a:r>
            <a:r>
              <a:rPr lang="en-US" sz="3600" dirty="0">
                <a:latin typeface="Times New Roman" panose="02020603050405020304" pitchFamily="18" charset="0"/>
                <a:cs typeface="Times New Roman" panose="02020603050405020304" pitchFamily="18" charset="0"/>
              </a:rPr>
              <a:t>)</a:t>
            </a:r>
          </a:p>
          <a:p>
            <a:r>
              <a:rPr lang="en-US" sz="3600" dirty="0">
                <a:latin typeface="Calibri" panose="020F0502020204030204" pitchFamily="34" charset="0"/>
                <a:cs typeface="Calibri" panose="020F0502020204030204" pitchFamily="34" charset="0"/>
              </a:rPr>
              <a:t>And we'll just treat it as a probability</a:t>
            </a:r>
          </a:p>
        </p:txBody>
      </p:sp>
    </p:spTree>
    <p:extLst>
      <p:ext uri="{BB962C8B-B14F-4D97-AF65-F5344CB8AC3E}">
        <p14:creationId xmlns:p14="http://schemas.microsoft.com/office/powerpoint/2010/main" val="3604510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Making probabilities with </a:t>
            </a:r>
            <a:r>
              <a:rPr lang="en-US" dirty="0" err="1"/>
              <a:t>sigmoids</a:t>
            </a:r>
            <a:endParaRPr lang="en-US" dirty="0"/>
          </a:p>
        </p:txBody>
      </p:sp>
      <p:sp>
        <p:nvSpPr>
          <p:cNvPr id="3" name="Content Placeholder 2">
            <a:extLst>
              <a:ext uri="{FF2B5EF4-FFF2-40B4-BE49-F238E27FC236}">
                <a16:creationId xmlns:a16="http://schemas.microsoft.com/office/drawing/2014/main" id="{C5A3BC7F-69D2-154C-BCCF-55D06E21ABCC}"/>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2F5A0686-02DA-3E4A-9DF1-59837D9443E0}"/>
              </a:ext>
            </a:extLst>
          </p:cNvPr>
          <p:cNvPicPr>
            <a:picLocks noChangeAspect="1"/>
          </p:cNvPicPr>
          <p:nvPr/>
        </p:nvPicPr>
        <p:blipFill>
          <a:blip r:embed="rId3"/>
          <a:srcRect/>
          <a:stretch/>
        </p:blipFill>
        <p:spPr>
          <a:xfrm>
            <a:off x="914400" y="816012"/>
            <a:ext cx="5816748" cy="1472139"/>
          </a:xfrm>
          <a:prstGeom prst="rect">
            <a:avLst/>
          </a:prstGeo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879512" y="2571751"/>
            <a:ext cx="5949953" cy="2497510"/>
          </a:xfrm>
          <a:prstGeom prst="rect">
            <a:avLst/>
          </a:prstGeom>
        </p:spPr>
      </p:pic>
    </p:spTree>
    <p:extLst>
      <p:ext uri="{BB962C8B-B14F-4D97-AF65-F5344CB8AC3E}">
        <p14:creationId xmlns:p14="http://schemas.microsoft.com/office/powerpoint/2010/main" val="260624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By the way:</a:t>
            </a:r>
          </a:p>
        </p:txBody>
      </p:sp>
      <p:pic>
        <p:nvPicPr>
          <p:cNvPr id="7" name="Content Placeholder 6">
            <a:extLst>
              <a:ext uri="{FF2B5EF4-FFF2-40B4-BE49-F238E27FC236}">
                <a16:creationId xmlns:a16="http://schemas.microsoft.com/office/drawing/2014/main" id="{118FA6FD-EF07-694B-8B44-BFD0E31CBEE7}"/>
              </a:ext>
            </a:extLst>
          </p:cNvPr>
          <p:cNvPicPr>
            <a:picLocks noGrp="1" noChangeAspect="1"/>
          </p:cNvPicPr>
          <p:nvPr>
            <p:ph idx="1"/>
          </p:nvPr>
        </p:nvPicPr>
        <p:blipFill>
          <a:blip r:embed="rId3"/>
          <a:stretch>
            <a:fillRect/>
          </a:stretch>
        </p:blipFill>
        <p:spPr>
          <a:xfrm>
            <a:off x="5791200" y="1347787"/>
            <a:ext cx="2057400" cy="385763"/>
          </a:xfr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381000" y="1352550"/>
            <a:ext cx="4901455" cy="2057400"/>
          </a:xfrm>
          <a:prstGeom prst="rect">
            <a:avLst/>
          </a:prstGeom>
        </p:spPr>
      </p:pic>
      <p:sp>
        <p:nvSpPr>
          <p:cNvPr id="8" name="TextBox 7">
            <a:extLst>
              <a:ext uri="{FF2B5EF4-FFF2-40B4-BE49-F238E27FC236}">
                <a16:creationId xmlns:a16="http://schemas.microsoft.com/office/drawing/2014/main" id="{E9D309CE-B44C-7F46-B4D1-C2F4D543503A}"/>
              </a:ext>
            </a:extLst>
          </p:cNvPr>
          <p:cNvSpPr txBox="1"/>
          <p:nvPr/>
        </p:nvSpPr>
        <p:spPr>
          <a:xfrm>
            <a:off x="5336370" y="1276350"/>
            <a:ext cx="378630" cy="461665"/>
          </a:xfrm>
          <a:prstGeom prst="rect">
            <a:avLst/>
          </a:prstGeom>
          <a:noFill/>
        </p:spPr>
        <p:txBody>
          <a:bodyPr wrap="none" rtlCol="0">
            <a:spAutoFit/>
          </a:bodyPr>
          <a:lstStyle/>
          <a:p>
            <a:r>
              <a:rPr lang="en-US" dirty="0"/>
              <a:t>=</a:t>
            </a:r>
          </a:p>
        </p:txBody>
      </p:sp>
      <p:sp>
        <p:nvSpPr>
          <p:cNvPr id="9" name="TextBox 8">
            <a:extLst>
              <a:ext uri="{FF2B5EF4-FFF2-40B4-BE49-F238E27FC236}">
                <a16:creationId xmlns:a16="http://schemas.microsoft.com/office/drawing/2014/main" id="{CDC06DE8-425D-AB41-97C8-B98E1BC379CB}"/>
              </a:ext>
            </a:extLst>
          </p:cNvPr>
          <p:cNvSpPr txBox="1"/>
          <p:nvPr/>
        </p:nvSpPr>
        <p:spPr>
          <a:xfrm>
            <a:off x="5734878" y="2117035"/>
            <a:ext cx="1396536" cy="830997"/>
          </a:xfrm>
          <a:prstGeom prst="rect">
            <a:avLst/>
          </a:prstGeom>
          <a:noFill/>
        </p:spPr>
        <p:txBody>
          <a:bodyPr wrap="none" rtlCol="0">
            <a:spAutoFit/>
          </a:bodyPr>
          <a:lstStyle/>
          <a:p>
            <a:r>
              <a:rPr lang="en-US" dirty="0"/>
              <a:t>Because</a:t>
            </a:r>
          </a:p>
          <a:p>
            <a:endParaRPr lang="en-US" dirty="0"/>
          </a:p>
        </p:txBody>
      </p:sp>
      <p:pic>
        <p:nvPicPr>
          <p:cNvPr id="11" name="Picture 10">
            <a:extLst>
              <a:ext uri="{FF2B5EF4-FFF2-40B4-BE49-F238E27FC236}">
                <a16:creationId xmlns:a16="http://schemas.microsoft.com/office/drawing/2014/main" id="{16FB4558-925A-1F40-A67A-67F01AD97A69}"/>
              </a:ext>
            </a:extLst>
          </p:cNvPr>
          <p:cNvPicPr>
            <a:picLocks noChangeAspect="1"/>
          </p:cNvPicPr>
          <p:nvPr/>
        </p:nvPicPr>
        <p:blipFill>
          <a:blip r:embed="rId5"/>
          <a:stretch>
            <a:fillRect/>
          </a:stretch>
        </p:blipFill>
        <p:spPr>
          <a:xfrm>
            <a:off x="6223464" y="2602327"/>
            <a:ext cx="2286000" cy="439615"/>
          </a:xfrm>
          <a:prstGeom prst="rect">
            <a:avLst/>
          </a:prstGeom>
        </p:spPr>
      </p:pic>
    </p:spTree>
    <p:extLst>
      <p:ext uri="{BB962C8B-B14F-4D97-AF65-F5344CB8AC3E}">
        <p14:creationId xmlns:p14="http://schemas.microsoft.com/office/powerpoint/2010/main" val="9022009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438150"/>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600200" y="1504950"/>
            <a:ext cx="5684517" cy="1470819"/>
          </a:xfrm>
          <a:prstGeom prst="rect">
            <a:avLst/>
          </a:prstGeom>
        </p:spPr>
      </p:pic>
      <p:sp>
        <p:nvSpPr>
          <p:cNvPr id="3" name="TextBox 2">
            <a:extLst>
              <a:ext uri="{FF2B5EF4-FFF2-40B4-BE49-F238E27FC236}">
                <a16:creationId xmlns:a16="http://schemas.microsoft.com/office/drawing/2014/main" id="{DAD54E96-8FBE-DE4B-9D80-8A35B738F321}"/>
              </a:ext>
            </a:extLst>
          </p:cNvPr>
          <p:cNvSpPr txBox="1"/>
          <p:nvPr/>
        </p:nvSpPr>
        <p:spPr>
          <a:xfrm>
            <a:off x="1302515" y="3486150"/>
            <a:ext cx="6538970" cy="461665"/>
          </a:xfrm>
          <a:prstGeom prst="rect">
            <a:avLst/>
          </a:prstGeom>
          <a:noFill/>
        </p:spPr>
        <p:txBody>
          <a:bodyPr wrap="none" rtlCol="0">
            <a:spAutoFit/>
          </a:bodyPr>
          <a:lstStyle/>
          <a:p>
            <a:r>
              <a:rPr lang="en-US" dirty="0"/>
              <a:t>0.5 here is called the </a:t>
            </a:r>
            <a:r>
              <a:rPr lang="en-US" b="1" dirty="0"/>
              <a:t>decision boundary</a:t>
            </a:r>
            <a:r>
              <a:rPr lang="en-US" dirty="0"/>
              <a:t> </a:t>
            </a:r>
          </a:p>
        </p:txBody>
      </p:sp>
    </p:spTree>
    <p:extLst>
      <p:ext uri="{BB962C8B-B14F-4D97-AF65-F5344CB8AC3E}">
        <p14:creationId xmlns:p14="http://schemas.microsoft.com/office/powerpoint/2010/main" val="17900383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a:xfrm>
            <a:off x="598967" y="-87735"/>
            <a:ext cx="7467600" cy="742950"/>
          </a:xfrm>
        </p:spPr>
        <p:txBody>
          <a:bodyPr/>
          <a:lstStyle/>
          <a:p>
            <a:r>
              <a:rPr lang="en-US" dirty="0"/>
              <a:t>The probabilistic classifier</a:t>
            </a:r>
          </a:p>
        </p:txBody>
      </p:sp>
      <p:grpSp>
        <p:nvGrpSpPr>
          <p:cNvPr id="7" name="Group 6">
            <a:extLst>
              <a:ext uri="{FF2B5EF4-FFF2-40B4-BE49-F238E27FC236}">
                <a16:creationId xmlns:a16="http://schemas.microsoft.com/office/drawing/2014/main" id="{2AF12A42-A169-124C-83E6-7FE227E2D844}"/>
              </a:ext>
            </a:extLst>
          </p:cNvPr>
          <p:cNvGrpSpPr/>
          <p:nvPr/>
        </p:nvGrpSpPr>
        <p:grpSpPr>
          <a:xfrm>
            <a:off x="625010" y="957316"/>
            <a:ext cx="7970496" cy="3816857"/>
            <a:chOff x="685800" y="1244038"/>
            <a:chExt cx="7970496" cy="3816857"/>
          </a:xfrm>
        </p:grpSpPr>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2"/>
            <a:stretch>
              <a:fillRect/>
            </a:stretch>
          </p:blipFill>
          <p:spPr>
            <a:xfrm>
              <a:off x="685800" y="1244038"/>
              <a:ext cx="7970496" cy="3816857"/>
            </a:xfrm>
            <a:prstGeom prst="rect">
              <a:avLst/>
            </a:prstGeom>
            <a:ln>
              <a:noFill/>
            </a:ln>
          </p:spPr>
        </p:pic>
        <p:sp>
          <p:nvSpPr>
            <p:cNvPr id="3" name="Rectangle 2">
              <a:extLst>
                <a:ext uri="{FF2B5EF4-FFF2-40B4-BE49-F238E27FC236}">
                  <a16:creationId xmlns:a16="http://schemas.microsoft.com/office/drawing/2014/main" id="{B4F5679F-01C2-1542-9FCF-DE147F85918C}"/>
                </a:ext>
              </a:extLst>
            </p:cNvPr>
            <p:cNvSpPr/>
            <p:nvPr/>
          </p:nvSpPr>
          <p:spPr>
            <a:xfrm>
              <a:off x="1412111" y="2375503"/>
              <a:ext cx="2514600"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8">
            <a:extLst>
              <a:ext uri="{FF2B5EF4-FFF2-40B4-BE49-F238E27FC236}">
                <a16:creationId xmlns:a16="http://schemas.microsoft.com/office/drawing/2014/main" id="{72B19C2B-25B7-FE40-89D4-2D049B1683CF}"/>
              </a:ext>
            </a:extLst>
          </p:cNvPr>
          <p:cNvSpPr/>
          <p:nvPr/>
        </p:nvSpPr>
        <p:spPr bwMode="auto">
          <a:xfrm>
            <a:off x="397108" y="2758967"/>
            <a:ext cx="8307054" cy="213557"/>
          </a:xfrm>
          <a:custGeom>
            <a:avLst/>
            <a:gdLst>
              <a:gd name="connsiteX0" fmla="*/ 112178 w 8307054"/>
              <a:gd name="connsiteY0" fmla="*/ 201057 h 213557"/>
              <a:gd name="connsiteX1" fmla="*/ 170051 w 8307054"/>
              <a:gd name="connsiteY1" fmla="*/ 212632 h 213557"/>
              <a:gd name="connsiteX2" fmla="*/ 3850801 w 8307054"/>
              <a:gd name="connsiteY2" fmla="*/ 62161 h 213557"/>
              <a:gd name="connsiteX3" fmla="*/ 6767621 w 8307054"/>
              <a:gd name="connsiteY3" fmla="*/ 4287 h 213557"/>
              <a:gd name="connsiteX4" fmla="*/ 8307054 w 8307054"/>
              <a:gd name="connsiteY4" fmla="*/ 4287 h 213557"/>
              <a:gd name="connsiteX5" fmla="*/ 8307054 w 8307054"/>
              <a:gd name="connsiteY5" fmla="*/ 4287 h 213557"/>
              <a:gd name="connsiteX6" fmla="*/ 8307054 w 8307054"/>
              <a:gd name="connsiteY6" fmla="*/ 4287 h 21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07054" h="213557">
                <a:moveTo>
                  <a:pt x="112178" y="201057"/>
                </a:moveTo>
                <a:cubicBezTo>
                  <a:pt x="-170438" y="218419"/>
                  <a:pt x="170051" y="212632"/>
                  <a:pt x="170051" y="212632"/>
                </a:cubicBezTo>
                <a:lnTo>
                  <a:pt x="3850801" y="62161"/>
                </a:lnTo>
                <a:cubicBezTo>
                  <a:pt x="4950396" y="27437"/>
                  <a:pt x="6024912" y="13933"/>
                  <a:pt x="6767621" y="4287"/>
                </a:cubicBezTo>
                <a:cubicBezTo>
                  <a:pt x="7510330" y="-5359"/>
                  <a:pt x="8307054" y="4287"/>
                  <a:pt x="8307054" y="4287"/>
                </a:cubicBezTo>
                <a:lnTo>
                  <a:pt x="8307054" y="4287"/>
                </a:lnTo>
                <a:lnTo>
                  <a:pt x="8307054" y="4287"/>
                </a:lnTo>
              </a:path>
            </a:pathLst>
          </a:custGeom>
          <a:no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5" name="Freeform 14">
            <a:extLst>
              <a:ext uri="{FF2B5EF4-FFF2-40B4-BE49-F238E27FC236}">
                <a16:creationId xmlns:a16="http://schemas.microsoft.com/office/drawing/2014/main" id="{6030D76F-4213-4D4E-9677-2229D8A905A5}"/>
              </a:ext>
            </a:extLst>
          </p:cNvPr>
          <p:cNvSpPr/>
          <p:nvPr/>
        </p:nvSpPr>
        <p:spPr bwMode="auto">
          <a:xfrm>
            <a:off x="4375230" y="2612783"/>
            <a:ext cx="474724" cy="486137"/>
          </a:xfrm>
          <a:custGeom>
            <a:avLst/>
            <a:gdLst>
              <a:gd name="connsiteX0" fmla="*/ 162046 w 474724"/>
              <a:gd name="connsiteY0" fmla="*/ 0 h 486137"/>
              <a:gd name="connsiteX1" fmla="*/ 81023 w 474724"/>
              <a:gd name="connsiteY1" fmla="*/ 46299 h 486137"/>
              <a:gd name="connsiteX2" fmla="*/ 69448 w 474724"/>
              <a:gd name="connsiteY2" fmla="*/ 81023 h 486137"/>
              <a:gd name="connsiteX3" fmla="*/ 46299 w 474724"/>
              <a:gd name="connsiteY3" fmla="*/ 115747 h 486137"/>
              <a:gd name="connsiteX4" fmla="*/ 23150 w 474724"/>
              <a:gd name="connsiteY4" fmla="*/ 185195 h 486137"/>
              <a:gd name="connsiteX5" fmla="*/ 0 w 474724"/>
              <a:gd name="connsiteY5" fmla="*/ 277793 h 486137"/>
              <a:gd name="connsiteX6" fmla="*/ 34724 w 474724"/>
              <a:gd name="connsiteY6" fmla="*/ 428264 h 486137"/>
              <a:gd name="connsiteX7" fmla="*/ 69448 w 474724"/>
              <a:gd name="connsiteY7" fmla="*/ 439838 h 486137"/>
              <a:gd name="connsiteX8" fmla="*/ 104173 w 474724"/>
              <a:gd name="connsiteY8" fmla="*/ 462988 h 486137"/>
              <a:gd name="connsiteX9" fmla="*/ 185195 w 474724"/>
              <a:gd name="connsiteY9" fmla="*/ 486137 h 486137"/>
              <a:gd name="connsiteX10" fmla="*/ 324092 w 474724"/>
              <a:gd name="connsiteY10" fmla="*/ 474562 h 486137"/>
              <a:gd name="connsiteX11" fmla="*/ 381965 w 474724"/>
              <a:gd name="connsiteY11" fmla="*/ 439838 h 486137"/>
              <a:gd name="connsiteX12" fmla="*/ 451413 w 474724"/>
              <a:gd name="connsiteY12" fmla="*/ 381965 h 486137"/>
              <a:gd name="connsiteX13" fmla="*/ 474562 w 474724"/>
              <a:gd name="connsiteY13" fmla="*/ 312517 h 486137"/>
              <a:gd name="connsiteX14" fmla="*/ 462988 w 474724"/>
              <a:gd name="connsiteY14" fmla="*/ 173621 h 486137"/>
              <a:gd name="connsiteX15" fmla="*/ 405114 w 474724"/>
              <a:gd name="connsiteY15" fmla="*/ 92598 h 486137"/>
              <a:gd name="connsiteX16" fmla="*/ 381965 w 474724"/>
              <a:gd name="connsiteY16" fmla="*/ 69448 h 486137"/>
              <a:gd name="connsiteX17" fmla="*/ 312517 w 474724"/>
              <a:gd name="connsiteY17" fmla="*/ 46299 h 486137"/>
              <a:gd name="connsiteX18" fmla="*/ 162046 w 474724"/>
              <a:gd name="connsiteY18" fmla="*/ 0 h 48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4724" h="486137">
                <a:moveTo>
                  <a:pt x="162046" y="0"/>
                </a:moveTo>
                <a:cubicBezTo>
                  <a:pt x="123464" y="0"/>
                  <a:pt x="104433" y="25816"/>
                  <a:pt x="81023" y="46299"/>
                </a:cubicBezTo>
                <a:cubicBezTo>
                  <a:pt x="71841" y="54333"/>
                  <a:pt x="74904" y="70110"/>
                  <a:pt x="69448" y="81023"/>
                </a:cubicBezTo>
                <a:cubicBezTo>
                  <a:pt x="63227" y="93465"/>
                  <a:pt x="51949" y="103035"/>
                  <a:pt x="46299" y="115747"/>
                </a:cubicBezTo>
                <a:cubicBezTo>
                  <a:pt x="36389" y="138045"/>
                  <a:pt x="30866" y="162046"/>
                  <a:pt x="23150" y="185195"/>
                </a:cubicBezTo>
                <a:cubicBezTo>
                  <a:pt x="5353" y="238587"/>
                  <a:pt x="13969" y="207949"/>
                  <a:pt x="0" y="277793"/>
                </a:cubicBezTo>
                <a:cubicBezTo>
                  <a:pt x="3488" y="312668"/>
                  <a:pt x="-6535" y="395257"/>
                  <a:pt x="34724" y="428264"/>
                </a:cubicBezTo>
                <a:cubicBezTo>
                  <a:pt x="44251" y="435886"/>
                  <a:pt x="57873" y="435980"/>
                  <a:pt x="69448" y="439838"/>
                </a:cubicBezTo>
                <a:cubicBezTo>
                  <a:pt x="81023" y="447555"/>
                  <a:pt x="91730" y="456767"/>
                  <a:pt x="104173" y="462988"/>
                </a:cubicBezTo>
                <a:cubicBezTo>
                  <a:pt x="120773" y="471288"/>
                  <a:pt x="170367" y="482430"/>
                  <a:pt x="185195" y="486137"/>
                </a:cubicBezTo>
                <a:cubicBezTo>
                  <a:pt x="231494" y="482279"/>
                  <a:pt x="278040" y="480702"/>
                  <a:pt x="324092" y="474562"/>
                </a:cubicBezTo>
                <a:cubicBezTo>
                  <a:pt x="366307" y="468934"/>
                  <a:pt x="352749" y="463211"/>
                  <a:pt x="381965" y="439838"/>
                </a:cubicBezTo>
                <a:cubicBezTo>
                  <a:pt x="462545" y="375373"/>
                  <a:pt x="368921" y="464457"/>
                  <a:pt x="451413" y="381965"/>
                </a:cubicBezTo>
                <a:cubicBezTo>
                  <a:pt x="459129" y="358816"/>
                  <a:pt x="476588" y="336834"/>
                  <a:pt x="474562" y="312517"/>
                </a:cubicBezTo>
                <a:cubicBezTo>
                  <a:pt x="470704" y="266218"/>
                  <a:pt x="469128" y="219673"/>
                  <a:pt x="462988" y="173621"/>
                </a:cubicBezTo>
                <a:cubicBezTo>
                  <a:pt x="457303" y="130983"/>
                  <a:pt x="437157" y="124641"/>
                  <a:pt x="405114" y="92598"/>
                </a:cubicBezTo>
                <a:cubicBezTo>
                  <a:pt x="397398" y="84881"/>
                  <a:pt x="392318" y="72899"/>
                  <a:pt x="381965" y="69448"/>
                </a:cubicBezTo>
                <a:lnTo>
                  <a:pt x="312517" y="46299"/>
                </a:lnTo>
                <a:cubicBezTo>
                  <a:pt x="233868" y="20083"/>
                  <a:pt x="200628" y="0"/>
                  <a:pt x="162046" y="0"/>
                </a:cubicBezTo>
                <a:close/>
              </a:path>
            </a:pathLst>
          </a:custGeom>
          <a:noFill/>
          <a:ln w="31750" cap="flat" cmpd="sng" algn="ctr">
            <a:solidFill>
              <a:schemeClr val="accent6"/>
            </a:solid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6" name="Rectangle 15">
            <a:extLst>
              <a:ext uri="{FF2B5EF4-FFF2-40B4-BE49-F238E27FC236}">
                <a16:creationId xmlns:a16="http://schemas.microsoft.com/office/drawing/2014/main" id="{64107E57-1F3A-0548-BCB7-A16BB7DB0707}"/>
              </a:ext>
            </a:extLst>
          </p:cNvPr>
          <p:cNvSpPr/>
          <p:nvPr/>
        </p:nvSpPr>
        <p:spPr>
          <a:xfrm>
            <a:off x="4375230" y="4623109"/>
            <a:ext cx="474724" cy="2421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04823CD-D996-F549-8F74-DDA4A8F59403}"/>
              </a:ext>
            </a:extLst>
          </p:cNvPr>
          <p:cNvSpPr txBox="1"/>
          <p:nvPr/>
        </p:nvSpPr>
        <p:spPr>
          <a:xfrm>
            <a:off x="4214155" y="4531239"/>
            <a:ext cx="1128835" cy="523220"/>
          </a:xfrm>
          <a:prstGeom prst="rect">
            <a:avLst/>
          </a:prstGeom>
          <a:noFill/>
        </p:spPr>
        <p:txBody>
          <a:bodyPr wrap="none" rtlCol="0">
            <a:spAutoFit/>
          </a:bodyPr>
          <a:lstStyle/>
          <a:p>
            <a:r>
              <a:rPr lang="en-US" sz="2800" dirty="0" err="1">
                <a:latin typeface="+mn-lt"/>
              </a:rPr>
              <a:t>wx</a:t>
            </a:r>
            <a:r>
              <a:rPr lang="en-US" sz="2800" dirty="0">
                <a:latin typeface="+mn-lt"/>
              </a:rPr>
              <a:t> + b</a:t>
            </a:r>
          </a:p>
        </p:txBody>
      </p:sp>
      <p:pic>
        <p:nvPicPr>
          <p:cNvPr id="18" name="Picture 17">
            <a:extLst>
              <a:ext uri="{FF2B5EF4-FFF2-40B4-BE49-F238E27FC236}">
                <a16:creationId xmlns:a16="http://schemas.microsoft.com/office/drawing/2014/main" id="{740A2127-1D6D-1F41-B9FC-0C367C6CADCD}"/>
              </a:ext>
            </a:extLst>
          </p:cNvPr>
          <p:cNvPicPr>
            <a:picLocks noChangeAspect="1"/>
          </p:cNvPicPr>
          <p:nvPr/>
        </p:nvPicPr>
        <p:blipFill>
          <a:blip r:embed="rId3"/>
          <a:stretch>
            <a:fillRect/>
          </a:stretch>
        </p:blipFill>
        <p:spPr>
          <a:xfrm>
            <a:off x="5105400" y="-94023"/>
            <a:ext cx="4708667" cy="1797201"/>
          </a:xfrm>
          <a:prstGeom prst="rect">
            <a:avLst/>
          </a:prstGeom>
        </p:spPr>
      </p:pic>
      <p:sp>
        <p:nvSpPr>
          <p:cNvPr id="19" name="Rectangle 18">
            <a:extLst>
              <a:ext uri="{FF2B5EF4-FFF2-40B4-BE49-F238E27FC236}">
                <a16:creationId xmlns:a16="http://schemas.microsoft.com/office/drawing/2014/main" id="{4A1A31B3-A413-5440-9DE5-027C83B38D29}"/>
              </a:ext>
            </a:extLst>
          </p:cNvPr>
          <p:cNvSpPr/>
          <p:nvPr/>
        </p:nvSpPr>
        <p:spPr>
          <a:xfrm>
            <a:off x="277974" y="2562980"/>
            <a:ext cx="636426"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561F822-B7C3-874E-AC15-CC13945AC801}"/>
              </a:ext>
            </a:extLst>
          </p:cNvPr>
          <p:cNvCxnSpPr/>
          <p:nvPr/>
        </p:nvCxnSpPr>
        <p:spPr bwMode="auto">
          <a:xfrm>
            <a:off x="304800" y="2807865"/>
            <a:ext cx="8534400" cy="0"/>
          </a:xfrm>
          <a:prstGeom prst="line">
            <a:avLst/>
          </a:prstGeom>
          <a:gradFill rotWithShape="0">
            <a:gsLst>
              <a:gs pos="0">
                <a:srgbClr val="A50021"/>
              </a:gs>
              <a:gs pos="100000">
                <a:schemeClr val="tx1"/>
              </a:gs>
            </a:gsLst>
            <a:lin ang="0" scaled="1"/>
          </a:gradFill>
          <a:ln w="44450" cap="flat" cmpd="sng" algn="ctr">
            <a:solidFill>
              <a:srgbClr val="C00000"/>
            </a:solidFill>
            <a:prstDash val="sysDash"/>
            <a:miter lim="800000"/>
            <a:headEnd type="none" w="med" len="med"/>
            <a:tailEnd type="none" w="med" len="med"/>
          </a:ln>
          <a:effectLst/>
        </p:spPr>
      </p:cxnSp>
      <p:sp>
        <p:nvSpPr>
          <p:cNvPr id="20" name="TextBox 19">
            <a:extLst>
              <a:ext uri="{FF2B5EF4-FFF2-40B4-BE49-F238E27FC236}">
                <a16:creationId xmlns:a16="http://schemas.microsoft.com/office/drawing/2014/main" id="{96F28C9A-0A39-5C44-AD33-B22BEC536C62}"/>
              </a:ext>
            </a:extLst>
          </p:cNvPr>
          <p:cNvSpPr txBox="1"/>
          <p:nvPr/>
        </p:nvSpPr>
        <p:spPr>
          <a:xfrm>
            <a:off x="68607" y="1250256"/>
            <a:ext cx="1112805" cy="523220"/>
          </a:xfrm>
          <a:prstGeom prst="rect">
            <a:avLst/>
          </a:prstGeom>
          <a:noFill/>
        </p:spPr>
        <p:txBody>
          <a:bodyPr wrap="none" rtlCol="0">
            <a:spAutoFit/>
          </a:bodyPr>
          <a:lstStyle/>
          <a:p>
            <a:r>
              <a:rPr lang="en-US" sz="2800" dirty="0">
                <a:latin typeface="+mn-lt"/>
              </a:rPr>
              <a:t>P(y=1)</a:t>
            </a:r>
          </a:p>
        </p:txBody>
      </p:sp>
      <p:sp>
        <p:nvSpPr>
          <p:cNvPr id="23" name="Rectangle 22">
            <a:extLst>
              <a:ext uri="{FF2B5EF4-FFF2-40B4-BE49-F238E27FC236}">
                <a16:creationId xmlns:a16="http://schemas.microsoft.com/office/drawing/2014/main" id="{0010A606-923C-244A-9E2F-50E83BEDD50E}"/>
              </a:ext>
            </a:extLst>
          </p:cNvPr>
          <p:cNvSpPr/>
          <p:nvPr/>
        </p:nvSpPr>
        <p:spPr bwMode="auto">
          <a:xfrm>
            <a:off x="4652998" y="1233515"/>
            <a:ext cx="4213028" cy="3200400"/>
          </a:xfrm>
          <a:prstGeom prst="rect">
            <a:avLst/>
          </a:prstGeom>
          <a:solidFill>
            <a:schemeClr val="accent2">
              <a:lumMod val="40000"/>
              <a:lumOff val="60000"/>
              <a:alpha val="34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Tree>
    <p:extLst>
      <p:ext uri="{BB962C8B-B14F-4D97-AF65-F5344CB8AC3E}">
        <p14:creationId xmlns:p14="http://schemas.microsoft.com/office/powerpoint/2010/main" val="2994555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575932"/>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52400" y="1885950"/>
            <a:ext cx="5684517" cy="1470819"/>
          </a:xfrm>
          <a:prstGeom prst="rect">
            <a:avLst/>
          </a:prstGeom>
        </p:spPr>
      </p:pic>
      <p:sp>
        <p:nvSpPr>
          <p:cNvPr id="3" name="TextBox 2">
            <a:extLst>
              <a:ext uri="{FF2B5EF4-FFF2-40B4-BE49-F238E27FC236}">
                <a16:creationId xmlns:a16="http://schemas.microsoft.com/office/drawing/2014/main" id="{954B33F4-F8C2-6C41-81BF-2E682B84AEFE}"/>
              </a:ext>
            </a:extLst>
          </p:cNvPr>
          <p:cNvSpPr txBox="1"/>
          <p:nvPr/>
        </p:nvSpPr>
        <p:spPr>
          <a:xfrm>
            <a:off x="5522429" y="2065874"/>
            <a:ext cx="2473754"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&gt; 0</a:t>
            </a:r>
          </a:p>
        </p:txBody>
      </p:sp>
      <p:sp>
        <p:nvSpPr>
          <p:cNvPr id="4" name="TextBox 3">
            <a:extLst>
              <a:ext uri="{FF2B5EF4-FFF2-40B4-BE49-F238E27FC236}">
                <a16:creationId xmlns:a16="http://schemas.microsoft.com/office/drawing/2014/main" id="{9A1E9240-84DA-3740-A782-131A1694D5F4}"/>
              </a:ext>
            </a:extLst>
          </p:cNvPr>
          <p:cNvSpPr txBox="1"/>
          <p:nvPr/>
        </p:nvSpPr>
        <p:spPr>
          <a:xfrm>
            <a:off x="5511479" y="2644719"/>
            <a:ext cx="2467342"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 0</a:t>
            </a:r>
          </a:p>
        </p:txBody>
      </p:sp>
    </p:spTree>
    <p:extLst>
      <p:ext uri="{BB962C8B-B14F-4D97-AF65-F5344CB8AC3E}">
        <p14:creationId xmlns:p14="http://schemas.microsoft.com/office/powerpoint/2010/main" val="42787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124200" y="133350"/>
            <a:ext cx="5943600" cy="4282440"/>
          </a:xfrm>
        </p:spPr>
        <p:txBody>
          <a:bodyPr/>
          <a:lstStyle/>
          <a:p>
            <a:r>
              <a:rPr lang="en-US" sz="3200" dirty="0">
                <a:solidFill>
                  <a:schemeClr val="tx2"/>
                </a:solidFill>
              </a:rPr>
              <a:t>Classification in Logistic Regression</a:t>
            </a:r>
          </a:p>
        </p:txBody>
      </p:sp>
      <p:sp>
        <p:nvSpPr>
          <p:cNvPr id="2" name="Text Placeholder 1">
            <a:extLst>
              <a:ext uri="{FF2B5EF4-FFF2-40B4-BE49-F238E27FC236}">
                <a16:creationId xmlns:a16="http://schemas.microsoft.com/office/drawing/2014/main" id="{B2AFE758-8FF7-844F-B7CF-E09260561B2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6085250"/>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276600" y="209550"/>
            <a:ext cx="5791200" cy="4282440"/>
          </a:xfrm>
        </p:spPr>
        <p:txBody>
          <a:bodyPr>
            <a:normAutofit/>
          </a:bodyPr>
          <a:lstStyle/>
          <a:p>
            <a:r>
              <a:rPr lang="en-US" sz="3100" dirty="0">
                <a:solidFill>
                  <a:schemeClr val="tx2"/>
                </a:solidFill>
              </a:rPr>
              <a:t>Logistic Regression: a text example on sentiment classification</a:t>
            </a:r>
          </a:p>
        </p:txBody>
      </p:sp>
      <p:sp>
        <p:nvSpPr>
          <p:cNvPr id="2" name="Text Placeholder 1">
            <a:extLst>
              <a:ext uri="{FF2B5EF4-FFF2-40B4-BE49-F238E27FC236}">
                <a16:creationId xmlns:a16="http://schemas.microsoft.com/office/drawing/2014/main" id="{F521EB86-D5A1-924E-BF5B-5F42483D51A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75505864"/>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1EFA4-8184-F540-99AD-9A9EDA03F20D}"/>
              </a:ext>
            </a:extLst>
          </p:cNvPr>
          <p:cNvSpPr>
            <a:spLocks noGrp="1"/>
          </p:cNvSpPr>
          <p:nvPr>
            <p:ph type="title"/>
          </p:nvPr>
        </p:nvSpPr>
        <p:spPr/>
        <p:txBody>
          <a:bodyPr/>
          <a:lstStyle/>
          <a:p>
            <a:r>
              <a:rPr lang="en-US" dirty="0"/>
              <a:t>Sentiment example: does y=1 or y=0?</a:t>
            </a:r>
          </a:p>
        </p:txBody>
      </p:sp>
      <p:sp>
        <p:nvSpPr>
          <p:cNvPr id="3" name="Content Placeholder 2">
            <a:extLst>
              <a:ext uri="{FF2B5EF4-FFF2-40B4-BE49-F238E27FC236}">
                <a16:creationId xmlns:a16="http://schemas.microsoft.com/office/drawing/2014/main" id="{F81B11F6-10B0-164E-B11B-FD6128E4F84E}"/>
              </a:ext>
            </a:extLst>
          </p:cNvPr>
          <p:cNvSpPr>
            <a:spLocks noGrp="1"/>
          </p:cNvSpPr>
          <p:nvPr>
            <p:ph idx="1"/>
          </p:nvPr>
        </p:nvSpPr>
        <p:spPr>
          <a:xfrm>
            <a:off x="304800" y="1314109"/>
            <a:ext cx="8686800" cy="3797089"/>
          </a:xfrm>
        </p:spPr>
        <p:txBody>
          <a:bodyPr>
            <a:normAutofit/>
          </a:bodyPr>
          <a:lstStyle/>
          <a:p>
            <a:pPr marL="0" lvl="0" indent="0" defTabSz="914400" eaLnBrk="0" fontAlgn="base" hangingPunct="0">
              <a:lnSpc>
                <a:spcPct val="100000"/>
              </a:lnSpc>
              <a:spcBef>
                <a:spcPct val="0"/>
              </a:spcBef>
              <a:spcAft>
                <a:spcPct val="0"/>
              </a:spcAft>
              <a:buClrTx/>
              <a:buSzTx/>
            </a:pPr>
            <a:r>
              <a:rPr lang="en-US" altLang="en-US" sz="2100" dirty="0">
                <a:solidFill>
                  <a:schemeClr val="tx1"/>
                </a:solidFill>
                <a:latin typeface="Calibri" panose="020F0502020204030204" pitchFamily="34" charset="0"/>
                <a:ea typeface="TimesNewRomanPSMT"/>
                <a:cs typeface="Calibri" panose="020F0502020204030204" pitchFamily="34" charset="0"/>
              </a:rPr>
              <a:t>It's hokey . There are virtually no surprises , and the writing is second-rate .         So why was it so enjoyable ? For one thing , the cast is </a:t>
            </a:r>
            <a:endParaRPr lang="en-US" altLang="en-US" sz="2100" dirty="0">
              <a:solidFill>
                <a:schemeClr val="tx1"/>
              </a:solidFill>
              <a:latin typeface="Calibri" panose="020F0502020204030204" pitchFamily="34" charset="0"/>
              <a:cs typeface="Calibri" panose="020F0502020204030204" pitchFamily="34" charset="0"/>
            </a:endParaRPr>
          </a:p>
          <a:p>
            <a:pPr marL="0" indent="0" defTabSz="914400" eaLnBrk="0" fontAlgn="base" hangingPunct="0">
              <a:lnSpc>
                <a:spcPct val="100000"/>
              </a:lnSpc>
              <a:spcBef>
                <a:spcPct val="0"/>
              </a:spcBef>
              <a:spcAft>
                <a:spcPct val="0"/>
              </a:spcAft>
              <a:buClrTx/>
              <a:buSzTx/>
            </a:pPr>
            <a:r>
              <a:rPr lang="en-US" altLang="en-US" sz="2100" dirty="0">
                <a:solidFill>
                  <a:schemeClr val="tx1"/>
                </a:solidFill>
                <a:latin typeface="Calibri" panose="020F0502020204030204" pitchFamily="34" charset="0"/>
                <a:ea typeface="TimesNewRomanPSMT"/>
                <a:cs typeface="Calibri" panose="020F0502020204030204" pitchFamily="34" charset="0"/>
              </a:rPr>
              <a:t>great . Another nice touch is the music . I was overcome with the urge to get off the couch and start dancing . It sucked me in , and it'll do the same to you .</a:t>
            </a:r>
            <a:endParaRPr lang="en-US" altLang="en-US" sz="2100" dirty="0">
              <a:solidFill>
                <a:schemeClr val="tx1"/>
              </a:solidFill>
              <a:latin typeface="Calibri" panose="020F0502020204030204" pitchFamily="34" charset="0"/>
              <a:cs typeface="Calibri" panose="020F0502020204030204" pitchFamily="34" charset="0"/>
            </a:endParaRPr>
          </a:p>
          <a:p>
            <a:pPr marL="0" lv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9C2B2637-6A56-6D4B-8EAC-E3B33BE57C22}"/>
              </a:ext>
            </a:extLst>
          </p:cNvPr>
          <p:cNvSpPr>
            <a:spLocks noGrp="1"/>
          </p:cNvSpPr>
          <p:nvPr>
            <p:ph type="sldNum" sz="quarter" idx="12"/>
          </p:nvPr>
        </p:nvSpPr>
        <p:spPr/>
        <p:txBody>
          <a:bodyPr/>
          <a:lstStyle/>
          <a:p>
            <a:fld id="{D07771B2-D7F7-364E-B6F3-F7FE93606BCE}" type="slidenum">
              <a:rPr lang="en-US" smtClean="0"/>
              <a:t>29</a:t>
            </a:fld>
            <a:endParaRPr lang="en-US"/>
          </a:p>
        </p:txBody>
      </p:sp>
      <p:pic>
        <p:nvPicPr>
          <p:cNvPr id="1029" name="Picture 5" descr="page5image2665455056">
            <a:extLst>
              <a:ext uri="{FF2B5EF4-FFF2-40B4-BE49-F238E27FC236}">
                <a16:creationId xmlns:a16="http://schemas.microsoft.com/office/drawing/2014/main" id="{E074FF09-0355-A845-8833-06AA3DD2A8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60325"/>
            <a:ext cx="609600" cy="127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5image2665455648">
            <a:extLst>
              <a:ext uri="{FF2B5EF4-FFF2-40B4-BE49-F238E27FC236}">
                <a16:creationId xmlns:a16="http://schemas.microsoft.com/office/drawing/2014/main" id="{14942396-7BD0-0B48-8F5B-087F824ADF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150" y="-60325"/>
            <a:ext cx="546100" cy="12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4024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sp>
        <p:nvSpPr>
          <p:cNvPr id="19459" name="Content Placeholder 2"/>
          <p:cNvSpPr>
            <a:spLocks noGrp="1"/>
          </p:cNvSpPr>
          <p:nvPr>
            <p:ph idx="1"/>
          </p:nvPr>
        </p:nvSpPr>
        <p:spPr>
          <a:xfrm>
            <a:off x="914400" y="1123950"/>
            <a:ext cx="7924800" cy="3810000"/>
          </a:xfrm>
        </p:spPr>
        <p:txBody>
          <a:bodyPr>
            <a:normAutofit lnSpcReduction="10000"/>
          </a:bodyPr>
          <a:lstStyle/>
          <a:p>
            <a:r>
              <a:rPr lang="en-US" sz="4000" dirty="0"/>
              <a:t>Naive Bayes is a </a:t>
            </a:r>
            <a:r>
              <a:rPr lang="en-US" sz="4000" b="1" dirty="0"/>
              <a:t>generative</a:t>
            </a:r>
            <a:r>
              <a:rPr lang="en-US" sz="4000" dirty="0"/>
              <a:t> classifier</a:t>
            </a:r>
          </a:p>
          <a:p>
            <a:endParaRPr lang="en-US" sz="4000" dirty="0"/>
          </a:p>
          <a:p>
            <a:r>
              <a:rPr lang="en-US" sz="4000" dirty="0">
                <a:solidFill>
                  <a:schemeClr val="tx1">
                    <a:lumMod val="50000"/>
                    <a:lumOff val="50000"/>
                  </a:schemeClr>
                </a:solidFill>
              </a:rPr>
              <a:t>by contrast:</a:t>
            </a:r>
          </a:p>
          <a:p>
            <a:endParaRPr lang="en-US" sz="4000" dirty="0"/>
          </a:p>
          <a:p>
            <a:r>
              <a:rPr lang="en-US" sz="4000" dirty="0"/>
              <a:t>Logistic regression is a </a:t>
            </a:r>
            <a:r>
              <a:rPr lang="en-US" sz="4000" b="1" dirty="0"/>
              <a:t>discriminative</a:t>
            </a:r>
            <a:r>
              <a:rPr lang="en-US" sz="4000" dirty="0"/>
              <a:t> classifier</a:t>
            </a:r>
          </a:p>
          <a:p>
            <a:endParaRPr lang="en-US" sz="2400" dirty="0"/>
          </a:p>
        </p:txBody>
      </p:sp>
    </p:spTree>
    <p:extLst>
      <p:ext uri="{BB962C8B-B14F-4D97-AF65-F5344CB8AC3E}">
        <p14:creationId xmlns:p14="http://schemas.microsoft.com/office/powerpoint/2010/main" val="15054731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F7EC428-AC41-3C44-B265-7DBFFF61969F}"/>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929F2A0-E86C-E94F-BD5D-A38EFAA4A91B}"/>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30</a:t>
            </a:fld>
            <a:endParaRPr lang="en-US"/>
          </a:p>
        </p:txBody>
      </p:sp>
      <p:pic>
        <p:nvPicPr>
          <p:cNvPr id="5" name="Picture 4">
            <a:extLst>
              <a:ext uri="{FF2B5EF4-FFF2-40B4-BE49-F238E27FC236}">
                <a16:creationId xmlns:a16="http://schemas.microsoft.com/office/drawing/2014/main" id="{9D683712-0DFA-E943-8D63-B2E8431F5C78}"/>
              </a:ext>
            </a:extLst>
          </p:cNvPr>
          <p:cNvPicPr>
            <a:picLocks noChangeAspect="1"/>
          </p:cNvPicPr>
          <p:nvPr/>
        </p:nvPicPr>
        <p:blipFill>
          <a:blip r:embed="rId3"/>
          <a:stretch>
            <a:fillRect/>
          </a:stretch>
        </p:blipFill>
        <p:spPr>
          <a:xfrm>
            <a:off x="609600" y="-106479"/>
            <a:ext cx="7308867" cy="2523299"/>
          </a:xfrm>
          <a:prstGeom prst="rect">
            <a:avLst/>
          </a:prstGeom>
        </p:spPr>
      </p:pic>
      <p:pic>
        <p:nvPicPr>
          <p:cNvPr id="6" name="Picture 5">
            <a:extLst>
              <a:ext uri="{FF2B5EF4-FFF2-40B4-BE49-F238E27FC236}">
                <a16:creationId xmlns:a16="http://schemas.microsoft.com/office/drawing/2014/main" id="{425E726D-AF7E-364E-90E1-EF3FF02E5BB0}"/>
              </a:ext>
            </a:extLst>
          </p:cNvPr>
          <p:cNvPicPr>
            <a:picLocks noChangeAspect="1"/>
          </p:cNvPicPr>
          <p:nvPr/>
        </p:nvPicPr>
        <p:blipFill>
          <a:blip r:embed="rId4"/>
          <a:stretch>
            <a:fillRect/>
          </a:stretch>
        </p:blipFill>
        <p:spPr>
          <a:xfrm>
            <a:off x="990599" y="2687033"/>
            <a:ext cx="6161545" cy="2510259"/>
          </a:xfrm>
          <a:prstGeom prst="rect">
            <a:avLst/>
          </a:prstGeom>
        </p:spPr>
      </p:pic>
    </p:spTree>
    <p:extLst>
      <p:ext uri="{BB962C8B-B14F-4D97-AF65-F5344CB8AC3E}">
        <p14:creationId xmlns:p14="http://schemas.microsoft.com/office/powerpoint/2010/main" val="2392657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DB335-0C26-3845-8C53-2742DBF75C2A}"/>
              </a:ext>
            </a:extLst>
          </p:cNvPr>
          <p:cNvSpPr>
            <a:spLocks noGrp="1"/>
          </p:cNvSpPr>
          <p:nvPr>
            <p:ph type="title"/>
          </p:nvPr>
        </p:nvSpPr>
        <p:spPr/>
        <p:txBody>
          <a:bodyPr/>
          <a:lstStyle/>
          <a:p>
            <a:r>
              <a:rPr lang="en-US" dirty="0"/>
              <a:t>Classifying sentiment for input x</a:t>
            </a:r>
          </a:p>
        </p:txBody>
      </p:sp>
      <p:sp>
        <p:nvSpPr>
          <p:cNvPr id="3" name="Content Placeholder 2">
            <a:extLst>
              <a:ext uri="{FF2B5EF4-FFF2-40B4-BE49-F238E27FC236}">
                <a16:creationId xmlns:a16="http://schemas.microsoft.com/office/drawing/2014/main" id="{4929F2A0-E86C-E94F-BD5D-A38EFAA4A91B}"/>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31</a:t>
            </a:fld>
            <a:endParaRPr lang="en-US"/>
          </a:p>
        </p:txBody>
      </p:sp>
      <p:pic>
        <p:nvPicPr>
          <p:cNvPr id="6" name="Picture 5">
            <a:extLst>
              <a:ext uri="{FF2B5EF4-FFF2-40B4-BE49-F238E27FC236}">
                <a16:creationId xmlns:a16="http://schemas.microsoft.com/office/drawing/2014/main" id="{425E726D-AF7E-364E-90E1-EF3FF02E5BB0}"/>
              </a:ext>
            </a:extLst>
          </p:cNvPr>
          <p:cNvPicPr>
            <a:picLocks noChangeAspect="1"/>
          </p:cNvPicPr>
          <p:nvPr/>
        </p:nvPicPr>
        <p:blipFill>
          <a:blip r:embed="rId3"/>
          <a:stretch>
            <a:fillRect/>
          </a:stretch>
        </p:blipFill>
        <p:spPr>
          <a:xfrm>
            <a:off x="533400" y="934413"/>
            <a:ext cx="7548725" cy="3075406"/>
          </a:xfrm>
          <a:prstGeom prst="rect">
            <a:avLst/>
          </a:prstGeom>
        </p:spPr>
      </p:pic>
      <p:pic>
        <p:nvPicPr>
          <p:cNvPr id="7" name="Picture 6">
            <a:extLst>
              <a:ext uri="{FF2B5EF4-FFF2-40B4-BE49-F238E27FC236}">
                <a16:creationId xmlns:a16="http://schemas.microsoft.com/office/drawing/2014/main" id="{56E53849-749E-1743-A1CB-80C6F140C892}"/>
              </a:ext>
            </a:extLst>
          </p:cNvPr>
          <p:cNvPicPr>
            <a:picLocks noChangeAspect="1"/>
          </p:cNvPicPr>
          <p:nvPr/>
        </p:nvPicPr>
        <p:blipFill rotWithShape="1">
          <a:blip r:embed="rId4"/>
          <a:srcRect r="35240" b="11910"/>
          <a:stretch/>
        </p:blipFill>
        <p:spPr>
          <a:xfrm>
            <a:off x="2848222" y="4161509"/>
            <a:ext cx="3973417" cy="443019"/>
          </a:xfrm>
          <a:prstGeom prst="rect">
            <a:avLst/>
          </a:prstGeom>
        </p:spPr>
      </p:pic>
      <p:sp>
        <p:nvSpPr>
          <p:cNvPr id="8" name="TextBox 7">
            <a:extLst>
              <a:ext uri="{FF2B5EF4-FFF2-40B4-BE49-F238E27FC236}">
                <a16:creationId xmlns:a16="http://schemas.microsoft.com/office/drawing/2014/main" id="{3CED1AD0-E9CB-134A-8192-B49445F50E63}"/>
              </a:ext>
            </a:extLst>
          </p:cNvPr>
          <p:cNvSpPr txBox="1"/>
          <p:nvPr/>
        </p:nvSpPr>
        <p:spPr>
          <a:xfrm>
            <a:off x="1070171" y="4170988"/>
            <a:ext cx="1778051"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Suppose w =</a:t>
            </a:r>
          </a:p>
        </p:txBody>
      </p:sp>
      <p:sp>
        <p:nvSpPr>
          <p:cNvPr id="9" name="TextBox 8">
            <a:extLst>
              <a:ext uri="{FF2B5EF4-FFF2-40B4-BE49-F238E27FC236}">
                <a16:creationId xmlns:a16="http://schemas.microsoft.com/office/drawing/2014/main" id="{F5F111DD-69FF-9A46-9A65-D4606D527CD0}"/>
              </a:ext>
            </a:extLst>
          </p:cNvPr>
          <p:cNvSpPr txBox="1"/>
          <p:nvPr/>
        </p:nvSpPr>
        <p:spPr>
          <a:xfrm>
            <a:off x="2232303" y="4735209"/>
            <a:ext cx="1050288"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b = 0.1</a:t>
            </a:r>
          </a:p>
        </p:txBody>
      </p:sp>
      <p:sp>
        <p:nvSpPr>
          <p:cNvPr id="10" name="Rectangle 9">
            <a:extLst>
              <a:ext uri="{FF2B5EF4-FFF2-40B4-BE49-F238E27FC236}">
                <a16:creationId xmlns:a16="http://schemas.microsoft.com/office/drawing/2014/main" id="{5645142A-3807-9944-AEA0-B729C05F9BDA}"/>
              </a:ext>
            </a:extLst>
          </p:cNvPr>
          <p:cNvSpPr/>
          <p:nvPr/>
        </p:nvSpPr>
        <p:spPr>
          <a:xfrm>
            <a:off x="6514745" y="845548"/>
            <a:ext cx="1095715" cy="4308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72877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1A35E-FC5F-4441-922D-A0A15E08D2C5}"/>
              </a:ext>
            </a:extLst>
          </p:cNvPr>
          <p:cNvSpPr>
            <a:spLocks noGrp="1"/>
          </p:cNvSpPr>
          <p:nvPr>
            <p:ph type="title"/>
          </p:nvPr>
        </p:nvSpPr>
        <p:spPr/>
        <p:txBody>
          <a:bodyPr/>
          <a:lstStyle/>
          <a:p>
            <a:r>
              <a:rPr lang="en-US" dirty="0"/>
              <a:t>Classifying sentiment for input x</a:t>
            </a:r>
          </a:p>
        </p:txBody>
      </p:sp>
      <p:pic>
        <p:nvPicPr>
          <p:cNvPr id="9" name="Content Placeholder 8">
            <a:extLst>
              <a:ext uri="{FF2B5EF4-FFF2-40B4-BE49-F238E27FC236}">
                <a16:creationId xmlns:a16="http://schemas.microsoft.com/office/drawing/2014/main" id="{AAD146BD-31ED-B04E-893A-08716AA234D3}"/>
              </a:ext>
            </a:extLst>
          </p:cNvPr>
          <p:cNvPicPr>
            <a:picLocks noGrp="1" noChangeAspect="1"/>
          </p:cNvPicPr>
          <p:nvPr>
            <p:ph idx="1"/>
          </p:nvPr>
        </p:nvPicPr>
        <p:blipFill rotWithShape="1">
          <a:blip r:embed="rId3"/>
          <a:srcRect t="1" b="32553"/>
          <a:stretch/>
        </p:blipFill>
        <p:spPr>
          <a:xfrm>
            <a:off x="194722" y="1504950"/>
            <a:ext cx="8949278" cy="1597755"/>
          </a:xfrm>
        </p:spPr>
      </p:pic>
      <p:sp>
        <p:nvSpPr>
          <p:cNvPr id="4" name="Slide Number Placeholder 3">
            <a:extLst>
              <a:ext uri="{FF2B5EF4-FFF2-40B4-BE49-F238E27FC236}">
                <a16:creationId xmlns:a16="http://schemas.microsoft.com/office/drawing/2014/main" id="{271CA8CD-BC69-0040-B938-7165AA89BD1D}"/>
              </a:ext>
            </a:extLst>
          </p:cNvPr>
          <p:cNvSpPr>
            <a:spLocks noGrp="1"/>
          </p:cNvSpPr>
          <p:nvPr>
            <p:ph type="sldNum" sz="quarter" idx="12"/>
          </p:nvPr>
        </p:nvSpPr>
        <p:spPr/>
        <p:txBody>
          <a:bodyPr/>
          <a:lstStyle/>
          <a:p>
            <a:fld id="{D07771B2-D7F7-364E-B6F3-F7FE93606BCE}" type="slidenum">
              <a:rPr lang="en-US" smtClean="0"/>
              <a:t>32</a:t>
            </a:fld>
            <a:endParaRPr lang="en-US"/>
          </a:p>
        </p:txBody>
      </p:sp>
      <p:pic>
        <p:nvPicPr>
          <p:cNvPr id="10" name="Content Placeholder 8">
            <a:extLst>
              <a:ext uri="{FF2B5EF4-FFF2-40B4-BE49-F238E27FC236}">
                <a16:creationId xmlns:a16="http://schemas.microsoft.com/office/drawing/2014/main" id="{E79EE6BA-03EE-5A48-8F94-0E30AC360930}"/>
              </a:ext>
            </a:extLst>
          </p:cNvPr>
          <p:cNvPicPr>
            <a:picLocks noChangeAspect="1"/>
          </p:cNvPicPr>
          <p:nvPr/>
        </p:nvPicPr>
        <p:blipFill rotWithShape="1">
          <a:blip r:embed="rId3"/>
          <a:srcRect t="63224"/>
          <a:stretch/>
        </p:blipFill>
        <p:spPr>
          <a:xfrm>
            <a:off x="194726" y="3363622"/>
            <a:ext cx="8949274" cy="871196"/>
          </a:xfrm>
          <a:prstGeom prst="rect">
            <a:avLst/>
          </a:prstGeom>
        </p:spPr>
      </p:pic>
      <p:sp>
        <p:nvSpPr>
          <p:cNvPr id="3" name="Rectangle 2">
            <a:extLst>
              <a:ext uri="{FF2B5EF4-FFF2-40B4-BE49-F238E27FC236}">
                <a16:creationId xmlns:a16="http://schemas.microsoft.com/office/drawing/2014/main" id="{1A274553-D47A-0E49-84E7-48BFB7880EDE}"/>
              </a:ext>
            </a:extLst>
          </p:cNvPr>
          <p:cNvSpPr/>
          <p:nvPr/>
        </p:nvSpPr>
        <p:spPr>
          <a:xfrm>
            <a:off x="8409364" y="2495550"/>
            <a:ext cx="734636"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14694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0A7C6-228E-8048-8E2A-14A2B8D0CD1A}"/>
              </a:ext>
            </a:extLst>
          </p:cNvPr>
          <p:cNvSpPr>
            <a:spLocks noGrp="1"/>
          </p:cNvSpPr>
          <p:nvPr>
            <p:ph type="title"/>
          </p:nvPr>
        </p:nvSpPr>
        <p:spPr>
          <a:xfrm>
            <a:off x="822960" y="214953"/>
            <a:ext cx="7940040" cy="726329"/>
          </a:xfrm>
        </p:spPr>
        <p:txBody>
          <a:bodyPr>
            <a:normAutofit fontScale="90000"/>
          </a:bodyPr>
          <a:lstStyle/>
          <a:p>
            <a:r>
              <a:rPr lang="en-US" dirty="0"/>
              <a:t>We can build features for logistic regression for any classification task: period disambiguation</a:t>
            </a:r>
          </a:p>
        </p:txBody>
      </p:sp>
      <p:pic>
        <p:nvPicPr>
          <p:cNvPr id="5" name="Content Placeholder 4">
            <a:extLst>
              <a:ext uri="{FF2B5EF4-FFF2-40B4-BE49-F238E27FC236}">
                <a16:creationId xmlns:a16="http://schemas.microsoft.com/office/drawing/2014/main" id="{6A13E1EC-CCDA-D64E-879A-0EAB7A0C054B}"/>
              </a:ext>
            </a:extLst>
          </p:cNvPr>
          <p:cNvPicPr>
            <a:picLocks noGrp="1" noChangeAspect="1"/>
          </p:cNvPicPr>
          <p:nvPr>
            <p:ph idx="1"/>
          </p:nvPr>
        </p:nvPicPr>
        <p:blipFill>
          <a:blip r:embed="rId3"/>
          <a:stretch>
            <a:fillRect/>
          </a:stretch>
        </p:blipFill>
        <p:spPr>
          <a:xfrm>
            <a:off x="1684945" y="2933700"/>
            <a:ext cx="5740400" cy="2209800"/>
          </a:xfrm>
          <a:prstGeom prst="rect">
            <a:avLst/>
          </a:prstGeom>
        </p:spPr>
      </p:pic>
      <p:sp>
        <p:nvSpPr>
          <p:cNvPr id="4" name="Slide Number Placeholder 3">
            <a:extLst>
              <a:ext uri="{FF2B5EF4-FFF2-40B4-BE49-F238E27FC236}">
                <a16:creationId xmlns:a16="http://schemas.microsoft.com/office/drawing/2014/main" id="{1525473F-D96E-0F4A-8A5C-070911DAC66C}"/>
              </a:ext>
            </a:extLst>
          </p:cNvPr>
          <p:cNvSpPr>
            <a:spLocks noGrp="1"/>
          </p:cNvSpPr>
          <p:nvPr>
            <p:ph type="sldNum" sz="quarter" idx="12"/>
          </p:nvPr>
        </p:nvSpPr>
        <p:spPr/>
        <p:txBody>
          <a:bodyPr/>
          <a:lstStyle/>
          <a:p>
            <a:fld id="{D07771B2-D7F7-364E-B6F3-F7FE93606BCE}" type="slidenum">
              <a:rPr lang="en-US" smtClean="0"/>
              <a:t>33</a:t>
            </a:fld>
            <a:endParaRPr lang="en-US"/>
          </a:p>
        </p:txBody>
      </p:sp>
      <p:sp>
        <p:nvSpPr>
          <p:cNvPr id="3" name="TextBox 2">
            <a:extLst>
              <a:ext uri="{FF2B5EF4-FFF2-40B4-BE49-F238E27FC236}">
                <a16:creationId xmlns:a16="http://schemas.microsoft.com/office/drawing/2014/main" id="{68CFDB8C-C4E9-3B49-B815-C92B8A4C0B03}"/>
              </a:ext>
            </a:extLst>
          </p:cNvPr>
          <p:cNvSpPr txBox="1"/>
          <p:nvPr/>
        </p:nvSpPr>
        <p:spPr>
          <a:xfrm>
            <a:off x="1207363" y="1500326"/>
            <a:ext cx="5229317" cy="830997"/>
          </a:xfrm>
          <a:prstGeom prst="rect">
            <a:avLst/>
          </a:prstGeom>
          <a:noFill/>
        </p:spPr>
        <p:txBody>
          <a:bodyPr wrap="none" rtlCol="0">
            <a:spAutoFit/>
          </a:bodyPr>
          <a:lstStyle/>
          <a:p>
            <a:r>
              <a:rPr lang="en-US" dirty="0"/>
              <a:t>This ends in a period.</a:t>
            </a:r>
          </a:p>
          <a:p>
            <a:r>
              <a:rPr lang="en-US" dirty="0"/>
              <a:t>The house at 465 Main St. is new.</a:t>
            </a:r>
          </a:p>
        </p:txBody>
      </p:sp>
      <p:sp>
        <p:nvSpPr>
          <p:cNvPr id="6" name="Freeform 5">
            <a:extLst>
              <a:ext uri="{FF2B5EF4-FFF2-40B4-BE49-F238E27FC236}">
                <a16:creationId xmlns:a16="http://schemas.microsoft.com/office/drawing/2014/main" id="{91F3A386-FFFD-7F44-A26E-9A4340824FF8}"/>
              </a:ext>
            </a:extLst>
          </p:cNvPr>
          <p:cNvSpPr/>
          <p:nvPr/>
        </p:nvSpPr>
        <p:spPr>
          <a:xfrm>
            <a:off x="4266405" y="1712725"/>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772351F7-9F86-114D-ACF9-67B0A21E36C6}"/>
              </a:ext>
            </a:extLst>
          </p:cNvPr>
          <p:cNvSpPr/>
          <p:nvPr/>
        </p:nvSpPr>
        <p:spPr>
          <a:xfrm>
            <a:off x="4953000" y="2046572"/>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C141C5EC-FBFF-044B-8154-D0BCEE85C186}"/>
              </a:ext>
            </a:extLst>
          </p:cNvPr>
          <p:cNvSpPr/>
          <p:nvPr/>
        </p:nvSpPr>
        <p:spPr>
          <a:xfrm>
            <a:off x="6059858" y="2046571"/>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8624940-F862-7345-BF0A-CA507F5E2D0D}"/>
              </a:ext>
            </a:extLst>
          </p:cNvPr>
          <p:cNvSpPr txBox="1"/>
          <p:nvPr/>
        </p:nvSpPr>
        <p:spPr>
          <a:xfrm>
            <a:off x="5106019" y="1129908"/>
            <a:ext cx="2560316" cy="461665"/>
          </a:xfrm>
          <a:prstGeom prst="rect">
            <a:avLst/>
          </a:prstGeom>
          <a:noFill/>
        </p:spPr>
        <p:txBody>
          <a:bodyPr wrap="none" rtlCol="0">
            <a:spAutoFit/>
          </a:bodyPr>
          <a:lstStyle/>
          <a:p>
            <a:r>
              <a:rPr lang="en-US" dirty="0"/>
              <a:t>End of sentence</a:t>
            </a:r>
          </a:p>
        </p:txBody>
      </p:sp>
      <p:cxnSp>
        <p:nvCxnSpPr>
          <p:cNvPr id="11" name="Straight Arrow Connector 10">
            <a:extLst>
              <a:ext uri="{FF2B5EF4-FFF2-40B4-BE49-F238E27FC236}">
                <a16:creationId xmlns:a16="http://schemas.microsoft.com/office/drawing/2014/main" id="{D3A2F0B4-5EF0-154A-A15B-3DBE3EDAC9D0}"/>
              </a:ext>
            </a:extLst>
          </p:cNvPr>
          <p:cNvCxnSpPr>
            <a:cxnSpLocks/>
          </p:cNvCxnSpPr>
          <p:nvPr/>
        </p:nvCxnSpPr>
        <p:spPr>
          <a:xfrm flipH="1">
            <a:off x="4643227" y="1432441"/>
            <a:ext cx="498185" cy="29241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753CC94-32EC-4E40-A26F-2E5766DC9107}"/>
              </a:ext>
            </a:extLst>
          </p:cNvPr>
          <p:cNvCxnSpPr>
            <a:cxnSpLocks/>
          </p:cNvCxnSpPr>
          <p:nvPr/>
        </p:nvCxnSpPr>
        <p:spPr>
          <a:xfrm>
            <a:off x="6059858" y="1530461"/>
            <a:ext cx="112342" cy="46701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DE8DB09-02ED-1C41-8A07-4FFF378F5EC2}"/>
              </a:ext>
            </a:extLst>
          </p:cNvPr>
          <p:cNvSpPr txBox="1"/>
          <p:nvPr/>
        </p:nvSpPr>
        <p:spPr>
          <a:xfrm>
            <a:off x="4779700" y="2361458"/>
            <a:ext cx="1370888" cy="461665"/>
          </a:xfrm>
          <a:prstGeom prst="rect">
            <a:avLst/>
          </a:prstGeom>
          <a:noFill/>
        </p:spPr>
        <p:txBody>
          <a:bodyPr wrap="none" rtlCol="0">
            <a:spAutoFit/>
          </a:bodyPr>
          <a:lstStyle/>
          <a:p>
            <a:r>
              <a:rPr lang="en-US" dirty="0"/>
              <a:t>Not end</a:t>
            </a:r>
          </a:p>
        </p:txBody>
      </p:sp>
    </p:spTree>
    <p:extLst>
      <p:ext uri="{BB962C8B-B14F-4D97-AF65-F5344CB8AC3E}">
        <p14:creationId xmlns:p14="http://schemas.microsoft.com/office/powerpoint/2010/main" val="376901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P spid="7" grpId="0" animBg="1"/>
      <p:bldP spid="8" grpId="0" animBg="1"/>
      <p:bldP spid="9" grpId="0"/>
      <p:bldP spid="1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6443F-322A-464C-812C-53B7705B7063}"/>
              </a:ext>
            </a:extLst>
          </p:cNvPr>
          <p:cNvSpPr>
            <a:spLocks noGrp="1"/>
          </p:cNvSpPr>
          <p:nvPr>
            <p:ph type="title"/>
          </p:nvPr>
        </p:nvSpPr>
        <p:spPr>
          <a:xfrm>
            <a:off x="304800" y="-95250"/>
            <a:ext cx="8697433" cy="742950"/>
          </a:xfrm>
        </p:spPr>
        <p:txBody>
          <a:bodyPr>
            <a:normAutofit fontScale="90000"/>
          </a:bodyPr>
          <a:lstStyle/>
          <a:p>
            <a:br>
              <a:rPr lang="en-US" dirty="0"/>
            </a:br>
            <a:r>
              <a:rPr lang="en-US" dirty="0"/>
              <a:t>Classification in (</a:t>
            </a:r>
            <a:r>
              <a:rPr lang="en-US" b="1" dirty="0"/>
              <a:t>binary)</a:t>
            </a:r>
            <a:r>
              <a:rPr lang="en-US" dirty="0"/>
              <a:t> logistic regression: summary</a:t>
            </a:r>
          </a:p>
        </p:txBody>
      </p:sp>
      <p:sp>
        <p:nvSpPr>
          <p:cNvPr id="3" name="Content Placeholder 2">
            <a:extLst>
              <a:ext uri="{FF2B5EF4-FFF2-40B4-BE49-F238E27FC236}">
                <a16:creationId xmlns:a16="http://schemas.microsoft.com/office/drawing/2014/main" id="{5C032F46-9DE8-AA40-B77D-9531D001E098}"/>
              </a:ext>
            </a:extLst>
          </p:cNvPr>
          <p:cNvSpPr>
            <a:spLocks noGrp="1"/>
          </p:cNvSpPr>
          <p:nvPr>
            <p:ph idx="1"/>
          </p:nvPr>
        </p:nvSpPr>
        <p:spPr>
          <a:xfrm>
            <a:off x="494841" y="653728"/>
            <a:ext cx="8534400" cy="3333750"/>
          </a:xfrm>
        </p:spPr>
        <p:txBody>
          <a:bodyPr/>
          <a:lstStyle/>
          <a:p>
            <a:r>
              <a:rPr lang="en-US" sz="2800" dirty="0"/>
              <a:t>Given:</a:t>
            </a:r>
          </a:p>
          <a:p>
            <a:pPr lvl="1"/>
            <a:r>
              <a:rPr lang="en-US" sz="2400" dirty="0"/>
              <a:t>a set of classes:  (+ sentiment,- sentiment)</a:t>
            </a:r>
          </a:p>
          <a:p>
            <a:pPr lvl="1"/>
            <a:r>
              <a:rPr lang="en-US" sz="2400" dirty="0"/>
              <a:t>a vector </a:t>
            </a:r>
            <a:r>
              <a:rPr lang="en-US" sz="2400" b="1" dirty="0">
                <a:latin typeface="Courier" pitchFamily="2" charset="0"/>
              </a:rPr>
              <a:t>x</a:t>
            </a:r>
            <a:r>
              <a:rPr lang="en-US" sz="2400" dirty="0"/>
              <a:t> of features </a:t>
            </a:r>
            <a:r>
              <a:rPr lang="en-US" sz="2400" dirty="0">
                <a:latin typeface="Courier" pitchFamily="2" charset="0"/>
              </a:rPr>
              <a:t>[x1, x2, …, </a:t>
            </a:r>
            <a:r>
              <a:rPr lang="en-US" sz="2400" dirty="0" err="1">
                <a:latin typeface="Courier" pitchFamily="2" charset="0"/>
              </a:rPr>
              <a:t>xn</a:t>
            </a:r>
            <a:r>
              <a:rPr lang="en-US" sz="2400" dirty="0">
                <a:latin typeface="Courier" pitchFamily="2" charset="0"/>
              </a:rPr>
              <a:t>]</a:t>
            </a:r>
          </a:p>
          <a:p>
            <a:pPr lvl="3"/>
            <a:r>
              <a:rPr lang="en-US" sz="2400" dirty="0"/>
              <a:t>x1= count( "awesome")</a:t>
            </a:r>
          </a:p>
          <a:p>
            <a:pPr lvl="3"/>
            <a:r>
              <a:rPr lang="en-US" sz="2400" dirty="0"/>
              <a:t>x2 = log(number of words in review)</a:t>
            </a:r>
          </a:p>
          <a:p>
            <a:pPr lvl="1"/>
            <a:r>
              <a:rPr lang="en-US" sz="2400" dirty="0"/>
              <a:t>A vector </a:t>
            </a:r>
            <a:r>
              <a:rPr lang="en-US" sz="2400" b="1" dirty="0">
                <a:latin typeface="Courier" pitchFamily="2" charset="0"/>
              </a:rPr>
              <a:t>w</a:t>
            </a:r>
            <a:r>
              <a:rPr lang="en-US" sz="2400" dirty="0"/>
              <a:t> of weights  </a:t>
            </a:r>
            <a:r>
              <a:rPr lang="en-US" sz="2400" dirty="0">
                <a:latin typeface="Courier" pitchFamily="2" charset="0"/>
              </a:rPr>
              <a:t>[w1, w2, …, </a:t>
            </a:r>
            <a:r>
              <a:rPr lang="en-US" sz="2400" dirty="0" err="1">
                <a:latin typeface="Courier" pitchFamily="2" charset="0"/>
              </a:rPr>
              <a:t>wn</a:t>
            </a:r>
            <a:r>
              <a:rPr lang="en-US" sz="2400" dirty="0">
                <a:latin typeface="Courier" pitchFamily="2" charset="0"/>
              </a:rPr>
              <a:t>]</a:t>
            </a:r>
          </a:p>
          <a:p>
            <a:pPr lvl="2"/>
            <a:r>
              <a:rPr lang="en-US" sz="2100" dirty="0" err="1"/>
              <a:t>w</a:t>
            </a:r>
            <a:r>
              <a:rPr lang="en-US" sz="2500" baseline="-25000" dirty="0" err="1"/>
              <a:t>i</a:t>
            </a:r>
            <a:r>
              <a:rPr lang="en-US" sz="2100" dirty="0"/>
              <a:t>  for each feature f</a:t>
            </a:r>
            <a:r>
              <a:rPr lang="en-US" sz="2500" baseline="-25000" dirty="0"/>
              <a:t>i</a:t>
            </a:r>
            <a:endParaRPr lang="en-US" sz="2100" baseline="-25000" dirty="0"/>
          </a:p>
          <a:p>
            <a:pPr lvl="1"/>
            <a:endParaRPr lang="en-US" dirty="0"/>
          </a:p>
          <a:p>
            <a:pPr lvl="1"/>
            <a:endParaRPr lang="en-US" dirty="0"/>
          </a:p>
          <a:p>
            <a:endParaRPr lang="en-US" dirty="0"/>
          </a:p>
        </p:txBody>
      </p:sp>
      <p:pic>
        <p:nvPicPr>
          <p:cNvPr id="5" name="Picture 4">
            <a:extLst>
              <a:ext uri="{FF2B5EF4-FFF2-40B4-BE49-F238E27FC236}">
                <a16:creationId xmlns:a16="http://schemas.microsoft.com/office/drawing/2014/main" id="{7710F3D9-B949-894E-9F71-185DFDFF94E7}"/>
              </a:ext>
            </a:extLst>
          </p:cNvPr>
          <p:cNvPicPr>
            <a:picLocks noChangeAspect="1"/>
          </p:cNvPicPr>
          <p:nvPr/>
        </p:nvPicPr>
        <p:blipFill>
          <a:blip r:embed="rId2"/>
          <a:stretch>
            <a:fillRect/>
          </a:stretch>
        </p:blipFill>
        <p:spPr>
          <a:xfrm>
            <a:off x="304800" y="3445545"/>
            <a:ext cx="4448643" cy="1697955"/>
          </a:xfrm>
          <a:prstGeom prst="rect">
            <a:avLst/>
          </a:prstGeom>
        </p:spPr>
      </p:pic>
    </p:spTree>
    <p:extLst>
      <p:ext uri="{BB962C8B-B14F-4D97-AF65-F5344CB8AC3E}">
        <p14:creationId xmlns:p14="http://schemas.microsoft.com/office/powerpoint/2010/main" val="5436853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276600" y="209550"/>
            <a:ext cx="5791200" cy="4282440"/>
          </a:xfrm>
        </p:spPr>
        <p:txBody>
          <a:bodyPr>
            <a:normAutofit/>
          </a:bodyPr>
          <a:lstStyle/>
          <a:p>
            <a:r>
              <a:rPr lang="en-US" sz="3100" dirty="0">
                <a:solidFill>
                  <a:schemeClr val="tx2"/>
                </a:solidFill>
              </a:rPr>
              <a:t>Logistic Regression: a text example on sentiment classification</a:t>
            </a:r>
          </a:p>
        </p:txBody>
      </p:sp>
      <p:sp>
        <p:nvSpPr>
          <p:cNvPr id="2" name="Text Placeholder 1">
            <a:extLst>
              <a:ext uri="{FF2B5EF4-FFF2-40B4-BE49-F238E27FC236}">
                <a16:creationId xmlns:a16="http://schemas.microsoft.com/office/drawing/2014/main" id="{F521EB86-D5A1-924E-BF5B-5F42483D51A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273087504"/>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Learning: Cross-Entropy Loss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84022409"/>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1E6D-3D3D-264A-8F4C-6D075DC79CDA}"/>
              </a:ext>
            </a:extLst>
          </p:cNvPr>
          <p:cNvSpPr>
            <a:spLocks noGrp="1"/>
          </p:cNvSpPr>
          <p:nvPr>
            <p:ph type="title"/>
          </p:nvPr>
        </p:nvSpPr>
        <p:spPr/>
        <p:txBody>
          <a:bodyPr/>
          <a:lstStyle/>
          <a:p>
            <a:r>
              <a:rPr lang="en-US" dirty="0"/>
              <a:t>Wait, where did the W’s come from?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0280E4-A96F-4B4C-9DBD-4266531F9712}"/>
                  </a:ext>
                </a:extLst>
              </p:cNvPr>
              <p:cNvSpPr>
                <a:spLocks noGrp="1"/>
              </p:cNvSpPr>
              <p:nvPr>
                <p:ph idx="1"/>
              </p:nvPr>
            </p:nvSpPr>
            <p:spPr>
              <a:xfrm>
                <a:off x="822959" y="1384300"/>
                <a:ext cx="7863841" cy="3549649"/>
              </a:xfrm>
            </p:spPr>
            <p:txBody>
              <a:bodyPr>
                <a:normAutofit fontScale="85000" lnSpcReduction="10000"/>
              </a:bodyPr>
              <a:lstStyle/>
              <a:p>
                <a:r>
                  <a:rPr lang="en-US" dirty="0"/>
                  <a:t>Supervised classification: </a:t>
                </a:r>
              </a:p>
              <a:p>
                <a:pPr marL="457200" indent="-457200">
                  <a:buFont typeface="Arial" panose="020B0604020202020204" pitchFamily="34" charset="0"/>
                  <a:buChar char="•"/>
                </a:pPr>
                <a:r>
                  <a:rPr lang="en-US" dirty="0"/>
                  <a:t>We know the correct label </a:t>
                </a:r>
                <a:r>
                  <a:rPr lang="en-US" i="1" dirty="0">
                    <a:solidFill>
                      <a:srgbClr val="0000CC"/>
                    </a:solidFill>
                  </a:rPr>
                  <a:t>y</a:t>
                </a:r>
                <a:r>
                  <a:rPr lang="en-US" i="1" dirty="0"/>
                  <a:t> </a:t>
                </a:r>
                <a:r>
                  <a:rPr lang="en-US" dirty="0"/>
                  <a:t>(either 0 or 1) for each </a:t>
                </a:r>
                <a:r>
                  <a:rPr lang="en-US" i="1" dirty="0"/>
                  <a:t>x</a:t>
                </a:r>
                <a:r>
                  <a:rPr lang="en-US" dirty="0"/>
                  <a:t>. </a:t>
                </a:r>
              </a:p>
              <a:p>
                <a:pPr marL="457200" indent="-457200">
                  <a:buFont typeface="Arial" panose="020B0604020202020204" pitchFamily="34" charset="0"/>
                  <a:buChar char="•"/>
                </a:pPr>
                <a:r>
                  <a:rPr lang="en-US" dirty="0"/>
                  <a:t>But what the system produces is an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r>
                      <a:rPr lang="en-US" i="1">
                        <a:solidFill>
                          <a:srgbClr val="0000CC"/>
                        </a:solidFill>
                        <a:latin typeface="Cambria Math" panose="02040503050406030204" pitchFamily="18" charset="0"/>
                      </a:rPr>
                      <m:t> </m:t>
                    </m:r>
                  </m:oMath>
                </a14:m>
                <a:endParaRPr lang="en-US" dirty="0"/>
              </a:p>
              <a:p>
                <a:r>
                  <a:rPr lang="en-US" dirty="0"/>
                  <a:t>We want to set </a:t>
                </a:r>
                <a:r>
                  <a:rPr lang="en-US" i="1" dirty="0"/>
                  <a:t>w </a:t>
                </a:r>
                <a:r>
                  <a:rPr lang="en-US" dirty="0"/>
                  <a:t>and </a:t>
                </a:r>
                <a:r>
                  <a:rPr lang="en-US" i="1" dirty="0"/>
                  <a:t>b</a:t>
                </a:r>
                <a:r>
                  <a:rPr lang="en-US" dirty="0"/>
                  <a:t> to minimize the </a:t>
                </a:r>
                <a:r>
                  <a:rPr lang="en-US" b="1" dirty="0"/>
                  <a:t>distance</a:t>
                </a:r>
                <a:r>
                  <a:rPr lang="en-US" dirty="0"/>
                  <a:t> between our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oMath>
                </a14:m>
                <a:r>
                  <a:rPr lang="en-US" baseline="30000" dirty="0">
                    <a:solidFill>
                      <a:srgbClr val="0000CC"/>
                    </a:solidFill>
                  </a:rPr>
                  <a:t>(</a:t>
                </a:r>
                <a:r>
                  <a:rPr lang="en-US" baseline="30000" dirty="0" err="1">
                    <a:solidFill>
                      <a:srgbClr val="0000CC"/>
                    </a:solidFill>
                  </a:rPr>
                  <a:t>i</a:t>
                </a:r>
                <a:r>
                  <a:rPr lang="en-US" baseline="30000" dirty="0">
                    <a:solidFill>
                      <a:srgbClr val="0000CC"/>
                    </a:solidFill>
                  </a:rPr>
                  <a:t>)</a:t>
                </a:r>
                <a:r>
                  <a:rPr lang="en-US" dirty="0">
                    <a:solidFill>
                      <a:srgbClr val="0000CC"/>
                    </a:solidFill>
                  </a:rPr>
                  <a:t> </a:t>
                </a:r>
                <a:r>
                  <a:rPr lang="en-US" dirty="0"/>
                  <a:t>and the true </a:t>
                </a:r>
                <a:r>
                  <a:rPr lang="en-US" i="1" dirty="0">
                    <a:solidFill>
                      <a:srgbClr val="0000CC"/>
                    </a:solidFill>
                  </a:rPr>
                  <a:t>y</a:t>
                </a:r>
                <a:r>
                  <a:rPr lang="en-US" baseline="30000" dirty="0">
                    <a:solidFill>
                      <a:srgbClr val="0000CC"/>
                    </a:solidFill>
                  </a:rPr>
                  <a:t>(</a:t>
                </a:r>
                <a:r>
                  <a:rPr lang="en-US" baseline="30000" dirty="0" err="1">
                    <a:solidFill>
                      <a:srgbClr val="0000CC"/>
                    </a:solidFill>
                  </a:rPr>
                  <a:t>i</a:t>
                </a:r>
                <a:r>
                  <a:rPr lang="en-US" baseline="30000" dirty="0">
                    <a:solidFill>
                      <a:srgbClr val="0000CC"/>
                    </a:solidFill>
                  </a:rPr>
                  <a:t>)</a:t>
                </a:r>
                <a:r>
                  <a:rPr lang="en-US" dirty="0"/>
                  <a:t>. </a:t>
                </a:r>
              </a:p>
              <a:p>
                <a:pPr marL="457200" indent="-457200">
                  <a:buFont typeface="Arial" panose="020B0604020202020204" pitchFamily="34" charset="0"/>
                  <a:buChar char="•"/>
                </a:pPr>
                <a:r>
                  <a:rPr lang="en-US" dirty="0"/>
                  <a:t>We need a distance estimator: a </a:t>
                </a:r>
                <a:r>
                  <a:rPr lang="en-US" b="1" dirty="0"/>
                  <a:t>loss function </a:t>
                </a:r>
                <a:r>
                  <a:rPr lang="en-US" dirty="0"/>
                  <a:t>or a </a:t>
                </a:r>
                <a:r>
                  <a:rPr lang="en-US" b="1" dirty="0"/>
                  <a:t>cost function</a:t>
                </a:r>
              </a:p>
              <a:p>
                <a:pPr marL="457200" indent="-457200">
                  <a:buFont typeface="Arial" panose="020B0604020202020204" pitchFamily="34" charset="0"/>
                  <a:buChar char="•"/>
                </a:pPr>
                <a:r>
                  <a:rPr lang="en-US" dirty="0"/>
                  <a:t>We need an optimization algorithm to update </a:t>
                </a:r>
                <a:r>
                  <a:rPr lang="en-US" i="1" dirty="0"/>
                  <a:t>w</a:t>
                </a:r>
                <a:r>
                  <a:rPr lang="en-US" dirty="0"/>
                  <a:t> and </a:t>
                </a:r>
                <a:r>
                  <a:rPr lang="en-US" i="1" dirty="0"/>
                  <a:t>b</a:t>
                </a:r>
                <a:r>
                  <a:rPr lang="en-US" dirty="0"/>
                  <a:t> to minimize the loss.</a:t>
                </a:r>
              </a:p>
            </p:txBody>
          </p:sp>
        </mc:Choice>
        <mc:Fallback xmlns="">
          <p:sp>
            <p:nvSpPr>
              <p:cNvPr id="3" name="Content Placeholder 2">
                <a:extLst>
                  <a:ext uri="{FF2B5EF4-FFF2-40B4-BE49-F238E27FC236}">
                    <a16:creationId xmlns:a16="http://schemas.microsoft.com/office/drawing/2014/main" id="{840280E4-A96F-4B4C-9DBD-4266531F9712}"/>
                  </a:ext>
                </a:extLst>
              </p:cNvPr>
              <p:cNvSpPr>
                <a:spLocks noGrp="1" noRot="1" noChangeAspect="1" noMove="1" noResize="1" noEditPoints="1" noAdjustHandles="1" noChangeArrowheads="1" noChangeShapeType="1" noTextEdit="1"/>
              </p:cNvSpPr>
              <p:nvPr>
                <p:ph idx="1"/>
              </p:nvPr>
            </p:nvSpPr>
            <p:spPr>
              <a:xfrm>
                <a:off x="822959" y="1384300"/>
                <a:ext cx="7863841" cy="3549649"/>
              </a:xfrm>
              <a:blipFill>
                <a:blip r:embed="rId3"/>
                <a:stretch>
                  <a:fillRect l="-2419" t="-2847" r="-1129" b="-712"/>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A8DEB353-96BB-A041-8094-07F29E9361C6}"/>
              </a:ext>
            </a:extLst>
          </p:cNvPr>
          <p:cNvSpPr>
            <a:spLocks noGrp="1"/>
          </p:cNvSpPr>
          <p:nvPr>
            <p:ph type="sldNum" sz="quarter" idx="12"/>
          </p:nvPr>
        </p:nvSpPr>
        <p:spPr/>
        <p:txBody>
          <a:bodyPr/>
          <a:lstStyle/>
          <a:p>
            <a:fld id="{D07771B2-D7F7-364E-B6F3-F7FE93606BCE}" type="slidenum">
              <a:rPr lang="en-US" smtClean="0"/>
              <a:t>37</a:t>
            </a:fld>
            <a:endParaRPr lang="en-US"/>
          </a:p>
        </p:txBody>
      </p:sp>
    </p:spTree>
    <p:extLst>
      <p:ext uri="{BB962C8B-B14F-4D97-AF65-F5344CB8AC3E}">
        <p14:creationId xmlns:p14="http://schemas.microsoft.com/office/powerpoint/2010/main" val="888996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Learning components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a:bodyPr>
          <a:lstStyle/>
          <a:p>
            <a:endParaRPr lang="en-US" sz="2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 loss function:</a:t>
            </a:r>
          </a:p>
          <a:p>
            <a:pPr lvl="2"/>
            <a:r>
              <a:rPr lang="en-US" sz="3000" b="1" dirty="0">
                <a:latin typeface="Calibri" panose="020F0502020204030204" pitchFamily="34" charset="0"/>
                <a:cs typeface="Calibri" panose="020F0502020204030204" pitchFamily="34" charset="0"/>
              </a:rPr>
              <a:t>cross-entropy loss</a:t>
            </a:r>
          </a:p>
          <a:p>
            <a:pPr lvl="2"/>
            <a:endParaRPr lang="en-US" sz="30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An optimization algorithm:</a:t>
            </a:r>
          </a:p>
          <a:p>
            <a:pPr lvl="2"/>
            <a:r>
              <a:rPr lang="en-US" sz="3000" b="1" dirty="0">
                <a:latin typeface="Calibri" panose="020F0502020204030204" pitchFamily="34" charset="0"/>
                <a:cs typeface="Calibri" panose="020F0502020204030204" pitchFamily="34" charset="0"/>
              </a:rPr>
              <a:t>stochastic gradient descent</a:t>
            </a:r>
          </a:p>
          <a:p>
            <a:endParaRPr lang="en-US" dirty="0"/>
          </a:p>
        </p:txBody>
      </p:sp>
    </p:spTree>
    <p:extLst>
      <p:ext uri="{BB962C8B-B14F-4D97-AF65-F5344CB8AC3E}">
        <p14:creationId xmlns:p14="http://schemas.microsoft.com/office/powerpoint/2010/main" val="42851774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The distance between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t>and y</a:t>
                </a:r>
              </a:p>
            </p:txBody>
          </p:sp>
        </mc:Choice>
        <mc:Fallback xmlns="">
          <p:sp>
            <p:nvSpPr>
              <p:cNvPr id="2" name="Title 1">
                <a:extLst>
                  <a:ext uri="{FF2B5EF4-FFF2-40B4-BE49-F238E27FC236}">
                    <a16:creationId xmlns:a16="http://schemas.microsoft.com/office/drawing/2014/main" id="{CED13B29-892E-0042-B1A5-1DE9C9E118F9}"/>
                  </a:ext>
                </a:extLst>
              </p:cNvPr>
              <p:cNvSpPr>
                <a:spLocks noGrp="1" noRot="1" noChangeAspect="1" noMove="1" noResize="1" noEditPoints="1" noAdjustHandles="1" noChangeArrowheads="1" noChangeShapeType="1" noTextEdit="1"/>
              </p:cNvSpPr>
              <p:nvPr>
                <p:ph type="title"/>
              </p:nvPr>
            </p:nvSpPr>
            <p:spPr>
              <a:blipFill>
                <a:blip r:embed="rId3"/>
                <a:stretch>
                  <a:fillRect l="-2349" t="-7407" b="-351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fontScale="85000" lnSpcReduction="20000"/>
              </a:bodyPr>
              <a:lstStyle/>
              <a:p>
                <a:endParaRPr lang="en-US" sz="24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 want to know how far is the classifier output:</a:t>
                </a:r>
              </a:p>
              <a:p>
                <a:r>
                  <a:rPr lang="en-US" sz="3200" dirty="0"/>
                  <a:t>                 </a:t>
                </a:r>
                <a14:m>
                  <m:oMath xmlns:m="http://schemas.openxmlformats.org/officeDocument/2006/math">
                    <m:acc>
                      <m:accPr>
                        <m:chr m:val="̂"/>
                        <m:ctrlPr>
                          <a:rPr lang="en-US" sz="3200" i="1" smtClean="0">
                            <a:solidFill>
                              <a:srgbClr val="0000CC"/>
                            </a:solidFill>
                            <a:latin typeface="Cambria Math" panose="02040503050406030204" pitchFamily="18" charset="0"/>
                          </a:rPr>
                        </m:ctrlPr>
                      </m:accPr>
                      <m:e>
                        <m:r>
                          <a:rPr lang="en-US" sz="3200" i="1">
                            <a:solidFill>
                              <a:srgbClr val="0000CC"/>
                            </a:solidFill>
                            <a:latin typeface="Cambria Math" panose="02040503050406030204" pitchFamily="18" charset="0"/>
                          </a:rPr>
                          <m:t>𝑦</m:t>
                        </m:r>
                      </m:e>
                    </m:acc>
                    <m:r>
                      <a:rPr lang="en-US" sz="3200" i="1">
                        <a:solidFill>
                          <a:srgbClr val="0000CC"/>
                        </a:solidFill>
                        <a:latin typeface="Cambria Math" panose="02040503050406030204" pitchFamily="18" charset="0"/>
                      </a:rPr>
                      <m:t> </m:t>
                    </m:r>
                  </m:oMath>
                </a14:m>
                <a:r>
                  <a:rPr lang="en-US" sz="3200" dirty="0">
                    <a:solidFill>
                      <a:srgbClr val="0000CC"/>
                    </a:solidFill>
                    <a:latin typeface="Calibri" panose="020F0502020204030204" pitchFamily="34" charset="0"/>
                    <a:cs typeface="Calibri" panose="020F0502020204030204" pitchFamily="34" charset="0"/>
                  </a:rPr>
                  <a:t>= </a:t>
                </a:r>
                <a:r>
                  <a:rPr lang="en-US" sz="3200" dirty="0" err="1">
                    <a:solidFill>
                      <a:srgbClr val="0000CC"/>
                    </a:solidFill>
                    <a:latin typeface="Calibri" panose="020F0502020204030204" pitchFamily="34" charset="0"/>
                    <a:cs typeface="Calibri" panose="020F0502020204030204" pitchFamily="34" charset="0"/>
                  </a:rPr>
                  <a:t>σ</a:t>
                </a:r>
                <a:r>
                  <a:rPr lang="en-US" sz="3200" dirty="0">
                    <a:solidFill>
                      <a:srgbClr val="0000CC"/>
                    </a:solidFill>
                    <a:latin typeface="Calibri" panose="020F0502020204030204" pitchFamily="34" charset="0"/>
                    <a:cs typeface="Calibri" panose="020F0502020204030204" pitchFamily="34" charset="0"/>
                  </a:rPr>
                  <a:t>(</a:t>
                </a:r>
                <a:r>
                  <a:rPr lang="en-US" sz="3200" dirty="0" err="1">
                    <a:solidFill>
                      <a:srgbClr val="0000CC"/>
                    </a:solidFill>
                    <a:latin typeface="Calibri" panose="020F0502020204030204" pitchFamily="34" charset="0"/>
                    <a:cs typeface="Calibri" panose="020F0502020204030204" pitchFamily="34" charset="0"/>
                  </a:rPr>
                  <a:t>w∙x+b</a:t>
                </a:r>
                <a:r>
                  <a:rPr lang="en-US" sz="3200" dirty="0">
                    <a:solidFill>
                      <a:srgbClr val="0000CC"/>
                    </a:solidFill>
                    <a:latin typeface="Calibri" panose="020F0502020204030204" pitchFamily="34" charset="0"/>
                    <a:cs typeface="Calibri" panose="020F0502020204030204" pitchFamily="34" charset="0"/>
                  </a:rPr>
                  <a:t>)</a:t>
                </a:r>
              </a:p>
              <a:p>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from the true output:</a:t>
                </a:r>
              </a:p>
              <a:p>
                <a:r>
                  <a:rPr lang="en-US" sz="3200" dirty="0">
                    <a:latin typeface="Calibri" panose="020F0502020204030204" pitchFamily="34" charset="0"/>
                    <a:cs typeface="Calibri" panose="020F0502020204030204" pitchFamily="34" charset="0"/>
                  </a:rPr>
                  <a:t>                  </a:t>
                </a:r>
                <a:r>
                  <a:rPr lang="en-US" sz="3200" dirty="0">
                    <a:solidFill>
                      <a:srgbClr val="0000CC"/>
                    </a:solidFill>
                    <a:latin typeface="Calibri" panose="020F0502020204030204" pitchFamily="34" charset="0"/>
                    <a:cs typeface="Calibri" panose="020F0502020204030204" pitchFamily="34" charset="0"/>
                  </a:rPr>
                  <a:t>y        [= either 0 or 1]</a:t>
                </a:r>
              </a:p>
              <a:p>
                <a:pPr lvl="2"/>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We'll call this difference:</a:t>
                </a:r>
              </a:p>
              <a:p>
                <a:r>
                  <a:rPr lang="en-US" b="1" i="1" dirty="0"/>
                  <a:t>                     </a:t>
                </a:r>
                <a:r>
                  <a:rPr lang="en-US" i="1" dirty="0">
                    <a:solidFill>
                      <a:srgbClr val="0000CC"/>
                    </a:solidFill>
                  </a:rPr>
                  <a:t>L</a:t>
                </a:r>
                <a:r>
                  <a:rPr lang="en-US" dirty="0">
                    <a:solidFill>
                      <a:srgbClr val="0000CC"/>
                    </a:solidFill>
                  </a:rPr>
                  <a:t>(</a:t>
                </a:r>
                <a14:m>
                  <m:oMath xmlns:m="http://schemas.openxmlformats.org/officeDocument/2006/math">
                    <m:acc>
                      <m:accPr>
                        <m:chr m:val="̂"/>
                        <m:ctrlPr>
                          <a:rPr lang="en-US" i="1">
                            <a:solidFill>
                              <a:srgbClr val="0000CC"/>
                            </a:solidFill>
                            <a:latin typeface="Cambria Math" panose="02040503050406030204" pitchFamily="18" charset="0"/>
                          </a:rPr>
                        </m:ctrlPr>
                      </m:accPr>
                      <m:e>
                        <m:r>
                          <a:rPr lang="en-US" b="0" i="1">
                            <a:solidFill>
                              <a:srgbClr val="0000CC"/>
                            </a:solidFill>
                            <a:latin typeface="Cambria Math" panose="02040503050406030204" pitchFamily="18" charset="0"/>
                          </a:rPr>
                          <m:t>𝑦</m:t>
                        </m:r>
                      </m:e>
                    </m:acc>
                    <m:r>
                      <a:rPr lang="en-US" b="0" i="1">
                        <a:solidFill>
                          <a:srgbClr val="0000CC"/>
                        </a:solidFill>
                        <a:latin typeface="Cambria Math" panose="02040503050406030204" pitchFamily="18" charset="0"/>
                      </a:rPr>
                      <m:t> </m:t>
                    </m:r>
                  </m:oMath>
                </a14:m>
                <a:r>
                  <a:rPr lang="en-US" dirty="0">
                    <a:solidFill>
                      <a:srgbClr val="0000CC"/>
                    </a:solidFill>
                  </a:rPr>
                  <a:t>,</a:t>
                </a:r>
                <a:r>
                  <a:rPr lang="en-US" i="1" dirty="0">
                    <a:solidFill>
                      <a:srgbClr val="0000CC"/>
                    </a:solidFill>
                  </a:rPr>
                  <a:t>y</a:t>
                </a:r>
                <a:r>
                  <a:rPr lang="en-US" dirty="0">
                    <a:solidFill>
                      <a:srgbClr val="0000CC"/>
                    </a:solidFill>
                  </a:rPr>
                  <a:t>) </a:t>
                </a:r>
                <a:r>
                  <a:rPr lang="en-US" dirty="0"/>
                  <a:t>= how much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oMath>
                </a14:m>
                <a:r>
                  <a:rPr lang="en-US" dirty="0"/>
                  <a:t> differs from the true </a:t>
                </a:r>
                <a:r>
                  <a:rPr lang="en-US" i="1" dirty="0"/>
                  <a:t>y </a:t>
                </a:r>
                <a:endParaRPr lang="en-US" sz="3200" dirty="0"/>
              </a:p>
              <a:p>
                <a:endParaRPr lang="en-US" sz="3200" b="1" dirty="0">
                  <a:latin typeface="Calibri" panose="020F0502020204030204" pitchFamily="34" charset="0"/>
                  <a:cs typeface="Calibri" panose="020F0502020204030204" pitchFamily="34" charset="0"/>
                </a:endParaRPr>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1143000" y="1198004"/>
                <a:ext cx="7543801" cy="3759200"/>
              </a:xfrm>
              <a:blipFill>
                <a:blip r:embed="rId4"/>
                <a:stretch>
                  <a:fillRect l="-2862" b="-337"/>
                </a:stretch>
              </a:blipFill>
            </p:spPr>
            <p:txBody>
              <a:bodyPr/>
              <a:lstStyle/>
              <a:p>
                <a:r>
                  <a:rPr lang="en-US">
                    <a:noFill/>
                  </a:rPr>
                  <a:t> </a:t>
                </a:r>
              </a:p>
            </p:txBody>
          </p:sp>
        </mc:Fallback>
      </mc:AlternateContent>
    </p:spTree>
    <p:extLst>
      <p:ext uri="{BB962C8B-B14F-4D97-AF65-F5344CB8AC3E}">
        <p14:creationId xmlns:p14="http://schemas.microsoft.com/office/powerpoint/2010/main" val="2116027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609600" y="1910520"/>
            <a:ext cx="4078941" cy="2773680"/>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5257800" y="1910520"/>
            <a:ext cx="3250406" cy="2773680"/>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33400" y="1157584"/>
            <a:ext cx="7444987"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Suppose we're distinguishing cat from dog images</a:t>
            </a:r>
          </a:p>
        </p:txBody>
      </p:sp>
      <p:sp>
        <p:nvSpPr>
          <p:cNvPr id="2" name="TextBox 1">
            <a:extLst>
              <a:ext uri="{FF2B5EF4-FFF2-40B4-BE49-F238E27FC236}">
                <a16:creationId xmlns:a16="http://schemas.microsoft.com/office/drawing/2014/main" id="{6724A0CB-03F3-E14A-BFE4-55387E1E83E3}"/>
              </a:ext>
            </a:extLst>
          </p:cNvPr>
          <p:cNvSpPr txBox="1"/>
          <p:nvPr/>
        </p:nvSpPr>
        <p:spPr>
          <a:xfrm>
            <a:off x="1576137" y="4764505"/>
            <a:ext cx="878767" cy="276999"/>
          </a:xfrm>
          <a:prstGeom prst="rect">
            <a:avLst/>
          </a:prstGeom>
          <a:noFill/>
        </p:spPr>
        <p:txBody>
          <a:bodyPr wrap="none" rtlCol="0">
            <a:spAutoFit/>
          </a:bodyPr>
          <a:lstStyle/>
          <a:p>
            <a:r>
              <a:rPr lang="en-US" sz="1200" dirty="0" err="1"/>
              <a:t>imagenet</a:t>
            </a:r>
            <a:endParaRPr lang="en-US" sz="1200" dirty="0"/>
          </a:p>
        </p:txBody>
      </p:sp>
      <p:sp>
        <p:nvSpPr>
          <p:cNvPr id="7" name="TextBox 6">
            <a:extLst>
              <a:ext uri="{FF2B5EF4-FFF2-40B4-BE49-F238E27FC236}">
                <a16:creationId xmlns:a16="http://schemas.microsoft.com/office/drawing/2014/main" id="{BDE219D6-7D1D-7B4D-8610-0A4339789899}"/>
              </a:ext>
            </a:extLst>
          </p:cNvPr>
          <p:cNvSpPr txBox="1"/>
          <p:nvPr/>
        </p:nvSpPr>
        <p:spPr>
          <a:xfrm>
            <a:off x="5562600" y="4764504"/>
            <a:ext cx="878767" cy="276999"/>
          </a:xfrm>
          <a:prstGeom prst="rect">
            <a:avLst/>
          </a:prstGeom>
          <a:noFill/>
        </p:spPr>
        <p:txBody>
          <a:bodyPr wrap="none" rtlCol="0">
            <a:spAutoFit/>
          </a:bodyPr>
          <a:lstStyle/>
          <a:p>
            <a:r>
              <a:rPr lang="en-US" sz="1200" dirty="0" err="1"/>
              <a:t>imagenet</a:t>
            </a:r>
            <a:endParaRPr lang="en-US" sz="1200" dirty="0"/>
          </a:p>
        </p:txBody>
      </p:sp>
    </p:spTree>
    <p:extLst>
      <p:ext uri="{BB962C8B-B14F-4D97-AF65-F5344CB8AC3E}">
        <p14:creationId xmlns:p14="http://schemas.microsoft.com/office/powerpoint/2010/main" val="27476708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fontScale="90000"/>
          </a:bodyPr>
          <a:lstStyle/>
          <a:p>
            <a:r>
              <a:rPr lang="en-US" dirty="0"/>
              <a:t>Intuition of </a:t>
            </a:r>
            <a:r>
              <a:rPr lang="en-US" dirty="0">
                <a:solidFill>
                  <a:srgbClr val="0000CC"/>
                </a:solidFill>
              </a:rPr>
              <a:t>negative log likelihood loss</a:t>
            </a:r>
            <a:br>
              <a:rPr lang="en-US" dirty="0"/>
            </a:br>
            <a:r>
              <a:rPr lang="en-US" dirty="0"/>
              <a:t> = </a:t>
            </a:r>
            <a:r>
              <a:rPr lang="en-US" dirty="0">
                <a:solidFill>
                  <a:srgbClr val="0000CC"/>
                </a:solidFill>
              </a:rPr>
              <a:t>cross-entropy loss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lnSpcReduction="10000"/>
          </a:bodyPr>
          <a:lstStyle/>
          <a:p>
            <a:endParaRPr lang="en-US" sz="2400" dirty="0">
              <a:latin typeface="Calibri" panose="020F0502020204030204" pitchFamily="34" charset="0"/>
              <a:cs typeface="Calibri" panose="020F0502020204030204" pitchFamily="34" charset="0"/>
            </a:endParaRPr>
          </a:p>
          <a:p>
            <a:r>
              <a:rPr lang="en-US" dirty="0"/>
              <a:t>A case of conditional maximum likelihood estimation </a:t>
            </a:r>
          </a:p>
          <a:p>
            <a:r>
              <a:rPr lang="en-US" dirty="0"/>
              <a:t>We choose the parameters </a:t>
            </a:r>
            <a:r>
              <a:rPr lang="en-US" i="1" dirty="0" err="1"/>
              <a:t>w</a:t>
            </a:r>
            <a:r>
              <a:rPr lang="en-US" dirty="0" err="1"/>
              <a:t>,</a:t>
            </a:r>
            <a:r>
              <a:rPr lang="en-US" i="1" dirty="0" err="1"/>
              <a:t>b</a:t>
            </a:r>
            <a:r>
              <a:rPr lang="en-US" i="1" dirty="0"/>
              <a:t> </a:t>
            </a:r>
            <a:r>
              <a:rPr lang="en-US" dirty="0"/>
              <a:t>that maximize</a:t>
            </a:r>
          </a:p>
          <a:p>
            <a:pPr marL="457200" indent="-457200">
              <a:buFont typeface="Arial" panose="020B0604020202020204" pitchFamily="34" charset="0"/>
              <a:buChar char="•"/>
            </a:pPr>
            <a:r>
              <a:rPr lang="en-US" dirty="0"/>
              <a:t>the log probability </a:t>
            </a:r>
          </a:p>
          <a:p>
            <a:pPr marL="457200" indent="-457200">
              <a:buFont typeface="Arial" panose="020B0604020202020204" pitchFamily="34" charset="0"/>
              <a:buChar char="•"/>
            </a:pPr>
            <a:r>
              <a:rPr lang="en-US" dirty="0"/>
              <a:t>of the true </a:t>
            </a:r>
            <a:r>
              <a:rPr lang="en-US" i="1" dirty="0"/>
              <a:t>y </a:t>
            </a:r>
            <a:r>
              <a:rPr lang="en-US" dirty="0"/>
              <a:t>labels in the training data </a:t>
            </a:r>
          </a:p>
          <a:p>
            <a:pPr marL="457200" indent="-457200">
              <a:buFont typeface="Arial" panose="020B0604020202020204" pitchFamily="34" charset="0"/>
              <a:buChar char="•"/>
            </a:pPr>
            <a:r>
              <a:rPr lang="en-US" dirty="0"/>
              <a:t>given the observations </a:t>
            </a:r>
            <a:r>
              <a:rPr lang="en-US" i="1" dirty="0"/>
              <a:t>x</a:t>
            </a:r>
          </a:p>
          <a:p>
            <a:r>
              <a:rPr lang="en-US" dirty="0"/>
              <a:t> </a:t>
            </a:r>
          </a:p>
          <a:p>
            <a:endParaRPr lang="en-US" dirty="0"/>
          </a:p>
        </p:txBody>
      </p:sp>
    </p:spTree>
    <p:extLst>
      <p:ext uri="{BB962C8B-B14F-4D97-AF65-F5344CB8AC3E}">
        <p14:creationId xmlns:p14="http://schemas.microsoft.com/office/powerpoint/2010/main" val="4253747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26998" y="133350"/>
            <a:ext cx="84900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22960" y="1200150"/>
                <a:ext cx="8092440" cy="4038600"/>
              </a:xfrm>
            </p:spPr>
            <p:txBody>
              <a:bodyPr>
                <a:normAutofit fontScale="92500"/>
              </a:bodyPr>
              <a:lstStyle/>
              <a:p>
                <a:r>
                  <a:rPr lang="en-US" b="1" dirty="0"/>
                  <a:t>Goal</a:t>
                </a:r>
                <a:r>
                  <a:rPr lang="en-US" dirty="0"/>
                  <a:t>: maximize probability of the correct label </a:t>
                </a:r>
                <a:r>
                  <a:rPr lang="en-US" i="1" dirty="0"/>
                  <a:t>p</a:t>
                </a:r>
                <a:r>
                  <a:rPr lang="en-US" dirty="0"/>
                  <a:t>(</a:t>
                </a:r>
                <a:r>
                  <a:rPr lang="en-US" i="1" dirty="0" err="1"/>
                  <a:t>y</a:t>
                </a:r>
                <a:r>
                  <a:rPr lang="en-US" dirty="0" err="1"/>
                  <a:t>|</a:t>
                </a:r>
                <a:r>
                  <a:rPr lang="en-US" i="1" dirty="0" err="1"/>
                  <a:t>x</a:t>
                </a:r>
                <a:r>
                  <a:rPr lang="en-US" dirty="0"/>
                  <a:t>) </a:t>
                </a:r>
              </a:p>
              <a:p>
                <a:r>
                  <a:rPr lang="en-US" dirty="0"/>
                  <a:t>Since there are only 2 discrete outcomes (0 or 1) we can express the probability </a:t>
                </a:r>
                <a:r>
                  <a:rPr lang="en-US" i="1" dirty="0"/>
                  <a:t>p</a:t>
                </a:r>
                <a:r>
                  <a:rPr lang="en-US" dirty="0"/>
                  <a:t>(</a:t>
                </a:r>
                <a:r>
                  <a:rPr lang="en-US" i="1" dirty="0" err="1"/>
                  <a:t>y</a:t>
                </a:r>
                <a:r>
                  <a:rPr lang="en-US" dirty="0" err="1"/>
                  <a:t>|</a:t>
                </a:r>
                <a:r>
                  <a:rPr lang="en-US" i="1" dirty="0" err="1"/>
                  <a:t>x</a:t>
                </a:r>
                <a:r>
                  <a:rPr lang="en-US" dirty="0"/>
                  <a:t>) from our classifier (the thing we want to maximize) as</a:t>
                </a:r>
              </a:p>
              <a:p>
                <a:r>
                  <a:rPr lang="en-US" dirty="0"/>
                  <a:t> </a:t>
                </a:r>
              </a:p>
              <a:p>
                <a:r>
                  <a:rPr lang="en-US" dirty="0"/>
                  <a:t>noting:</a:t>
                </a:r>
              </a:p>
              <a:p>
                <a:r>
                  <a:rPr lang="en-US" dirty="0"/>
                  <a:t>			if y=1, this simplifies to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r>
                  <a:rPr lang="en-US" dirty="0"/>
                  <a:t>			if y=0, this simplifies to 1</a:t>
                </a:r>
                <a:r>
                  <a:rPr lang="en-US" dirty="0">
                    <a:latin typeface="Courier" pitchFamily="2" charset="0"/>
                  </a:rPr>
                  <a:t>-</a:t>
                </a:r>
                <a:r>
                  <a:rPr lang="en-US" dirty="0"/>
                  <a: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822960" y="1200150"/>
                <a:ext cx="8092440" cy="4038600"/>
              </a:xfrm>
              <a:blipFill>
                <a:blip r:embed="rId3"/>
                <a:stretch>
                  <a:fillRect l="-2504" t="-2508" r="-156"/>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4"/>
          <a:stretch>
            <a:fillRect/>
          </a:stretch>
        </p:blipFill>
        <p:spPr>
          <a:xfrm>
            <a:off x="2743200" y="2978150"/>
            <a:ext cx="3412671" cy="482600"/>
          </a:xfrm>
          <a:prstGeom prst="rect">
            <a:avLst/>
          </a:prstGeom>
        </p:spPr>
      </p:pic>
    </p:spTree>
    <p:extLst>
      <p:ext uri="{BB962C8B-B14F-4D97-AF65-F5344CB8AC3E}">
        <p14:creationId xmlns:p14="http://schemas.microsoft.com/office/powerpoint/2010/main" val="1239523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00099" y="2055314"/>
            <a:ext cx="8039101" cy="3564436"/>
          </a:xfrm>
        </p:spPr>
        <p:txBody>
          <a:bodyPr>
            <a:normAutofit fontScale="92500" lnSpcReduction="10000"/>
          </a:bodyPr>
          <a:lstStyle/>
          <a:p>
            <a:r>
              <a:rPr lang="en-US" dirty="0"/>
              <a:t>Now take the log of both sides (mathematically handy)</a:t>
            </a:r>
          </a:p>
          <a:p>
            <a:endParaRPr lang="en-US" dirty="0"/>
          </a:p>
          <a:p>
            <a:endParaRPr lang="en-US" dirty="0"/>
          </a:p>
          <a:p>
            <a:endParaRPr lang="en-US" dirty="0"/>
          </a:p>
          <a:p>
            <a:r>
              <a:rPr lang="en-US" dirty="0"/>
              <a:t>Whatever values maximize log p(</a:t>
            </a:r>
            <a:r>
              <a:rPr lang="en-US" dirty="0" err="1"/>
              <a:t>y|x</a:t>
            </a:r>
            <a:r>
              <a:rPr lang="en-US" dirty="0"/>
              <a:t>) will also maximize p(</a:t>
            </a:r>
            <a:r>
              <a:rPr lang="en-US" dirty="0" err="1"/>
              <a:t>y|x</a:t>
            </a:r>
            <a:r>
              <a:rPr lang="en-US" dirty="0"/>
              <a:t>)</a:t>
            </a:r>
          </a:p>
          <a:p>
            <a:endParaRPr lang="en-US" dirty="0"/>
          </a:p>
          <a:p>
            <a:r>
              <a:rPr lang="en-US" dirty="0"/>
              <a:t> </a:t>
            </a:r>
          </a:p>
        </p:txBody>
      </p:sp>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2"/>
          <a:stretch>
            <a:fillRect/>
          </a:stretch>
        </p:blipFill>
        <p:spPr>
          <a:xfrm>
            <a:off x="2743200" y="1439806"/>
            <a:ext cx="3412671" cy="482600"/>
          </a:xfrm>
          <a:prstGeom prst="rect">
            <a:avLst/>
          </a:prstGeom>
        </p:spPr>
      </p:pic>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39411" y="2571750"/>
            <a:ext cx="5704489" cy="990600"/>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760674" y="878244"/>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9" name="TextBox 8">
            <a:extLst>
              <a:ext uri="{FF2B5EF4-FFF2-40B4-BE49-F238E27FC236}">
                <a16:creationId xmlns:a16="http://schemas.microsoft.com/office/drawing/2014/main" id="{DFABC0A9-E82A-4843-A897-1448E165EC7A}"/>
              </a:ext>
            </a:extLst>
          </p:cNvPr>
          <p:cNvSpPr txBox="1"/>
          <p:nvPr/>
        </p:nvSpPr>
        <p:spPr>
          <a:xfrm>
            <a:off x="533400" y="1439806"/>
            <a:ext cx="1742785" cy="461665"/>
          </a:xfrm>
          <a:prstGeom prst="rect">
            <a:avLst/>
          </a:prstGeom>
          <a:noFill/>
        </p:spPr>
        <p:txBody>
          <a:bodyPr wrap="none" rtlCol="0">
            <a:spAutoFit/>
          </a:bodyPr>
          <a:lstStyle/>
          <a:p>
            <a:r>
              <a:rPr lang="en-US" dirty="0"/>
              <a:t>Maximize:</a:t>
            </a:r>
          </a:p>
        </p:txBody>
      </p:sp>
      <p:sp>
        <p:nvSpPr>
          <p:cNvPr id="10" name="TextBox 9">
            <a:extLst>
              <a:ext uri="{FF2B5EF4-FFF2-40B4-BE49-F238E27FC236}">
                <a16:creationId xmlns:a16="http://schemas.microsoft.com/office/drawing/2014/main" id="{0D2BAC0C-41A2-D14D-8714-99A5AD4E4D88}"/>
              </a:ext>
            </a:extLst>
          </p:cNvPr>
          <p:cNvSpPr txBox="1"/>
          <p:nvPr/>
        </p:nvSpPr>
        <p:spPr>
          <a:xfrm>
            <a:off x="533399" y="2605385"/>
            <a:ext cx="1742785" cy="461665"/>
          </a:xfrm>
          <a:prstGeom prst="rect">
            <a:avLst/>
          </a:prstGeom>
          <a:noFill/>
        </p:spPr>
        <p:txBody>
          <a:bodyPr wrap="none" rtlCol="0">
            <a:spAutoFit/>
          </a:bodyPr>
          <a:lstStyle/>
          <a:p>
            <a:r>
              <a:rPr lang="en-US" dirty="0"/>
              <a:t>Maximize:</a:t>
            </a:r>
          </a:p>
        </p:txBody>
      </p:sp>
    </p:spTree>
    <p:extLst>
      <p:ext uri="{BB962C8B-B14F-4D97-AF65-F5344CB8AC3E}">
        <p14:creationId xmlns:p14="http://schemas.microsoft.com/office/powerpoint/2010/main" val="1231363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395369" y="2615248"/>
                <a:ext cx="8591551" cy="3564436"/>
              </a:xfrm>
            </p:spPr>
            <p:txBody>
              <a:bodyPr>
                <a:normAutofit/>
              </a:bodyPr>
              <a:lstStyle/>
              <a:p>
                <a:r>
                  <a:rPr lang="en-US" sz="2600" dirty="0"/>
                  <a:t>Now flip sign to turn this into a loss: something to minimize</a:t>
                </a:r>
              </a:p>
              <a:p>
                <a:r>
                  <a:rPr lang="en-US" sz="2600" b="1" dirty="0">
                    <a:solidFill>
                      <a:srgbClr val="0000CC"/>
                    </a:solidFill>
                  </a:rPr>
                  <a:t>Cross-entropy loss </a:t>
                </a:r>
                <a:r>
                  <a:rPr lang="en-US" sz="2600" dirty="0">
                    <a:solidFill>
                      <a:schemeClr val="tx1"/>
                    </a:solidFill>
                  </a:rPr>
                  <a:t>(because is formula for cross-entropy(</a:t>
                </a:r>
                <a:r>
                  <a:rPr lang="en-US" sz="2600" dirty="0">
                    <a:solidFill>
                      <a:schemeClr val="tx1"/>
                    </a:solidFill>
                    <a:latin typeface="Times New Roman" panose="02020603050405020304" pitchFamily="18" charset="0"/>
                    <a:cs typeface="Times New Roman" panose="02020603050405020304" pitchFamily="18" charset="0"/>
                  </a:rPr>
                  <a:t>y</a:t>
                </a:r>
                <a:r>
                  <a:rPr lang="en-US" sz="2600" dirty="0">
                    <a:solidFill>
                      <a:schemeClr val="tx1"/>
                    </a:solidFill>
                  </a:rPr>
                  <a:t>,</a:t>
                </a:r>
                <a:r>
                  <a:rPr lang="en-US" sz="2400" dirty="0">
                    <a:solidFill>
                      <a:schemeClr val="tx1"/>
                    </a:solidFill>
                  </a:rPr>
                  <a:t>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r>
                      <a:rPr lang="en-US" sz="2400" i="1">
                        <a:solidFill>
                          <a:schemeClr val="tx1"/>
                        </a:solidFill>
                        <a:latin typeface="Cambria Math" panose="02040503050406030204" pitchFamily="18" charset="0"/>
                      </a:rPr>
                      <m:t> </m:t>
                    </m:r>
                  </m:oMath>
                </a14:m>
                <a:r>
                  <a:rPr lang="en-US" sz="2600" dirty="0">
                    <a:solidFill>
                      <a:schemeClr val="tx1"/>
                    </a:solidFill>
                  </a:rPr>
                  <a:t>))</a:t>
                </a:r>
                <a:endParaRPr lang="en-US" sz="2600" dirty="0">
                  <a:solidFill>
                    <a:srgbClr val="0000CC"/>
                  </a:solidFill>
                </a:endParaRPr>
              </a:p>
              <a:p>
                <a:endParaRPr lang="en-US" dirty="0"/>
              </a:p>
              <a:p>
                <a:r>
                  <a:rPr lang="en-US" dirty="0"/>
                  <a:t>Or, plugging in definition of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b="0" i="1" smtClean="0">
                        <a:latin typeface="Cambria Math" panose="02040503050406030204" pitchFamily="18" charset="0"/>
                      </a:rPr>
                      <m:t>:</m:t>
                    </m:r>
                  </m:oMath>
                </a14:m>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395369" y="2615248"/>
                <a:ext cx="8591551" cy="3564436"/>
              </a:xfrm>
              <a:blipFill>
                <a:blip r:embed="rId2"/>
                <a:stretch>
                  <a:fillRect l="-2659" t="-2482" r="-295"/>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67000" y="1575979"/>
            <a:ext cx="5475889" cy="950903"/>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418437" y="898406"/>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B6A09887-909E-654B-BA33-1A38B6B8143F}"/>
              </a:ext>
            </a:extLst>
          </p:cNvPr>
          <p:cNvSpPr txBox="1"/>
          <p:nvPr/>
        </p:nvSpPr>
        <p:spPr>
          <a:xfrm>
            <a:off x="609599" y="1513557"/>
            <a:ext cx="1720343" cy="461665"/>
          </a:xfrm>
          <a:prstGeom prst="rect">
            <a:avLst/>
          </a:prstGeom>
          <a:noFill/>
        </p:spPr>
        <p:txBody>
          <a:bodyPr wrap="none" rtlCol="0">
            <a:spAutoFit/>
          </a:bodyPr>
          <a:lstStyle/>
          <a:p>
            <a:r>
              <a:rPr lang="en-US" dirty="0">
                <a:solidFill>
                  <a:srgbClr val="0000CC"/>
                </a:solidFill>
              </a:rPr>
              <a:t>Maximize</a:t>
            </a:r>
            <a:r>
              <a:rPr lang="en-US" dirty="0"/>
              <a:t>:</a:t>
            </a:r>
          </a:p>
        </p:txBody>
      </p:sp>
      <p:sp>
        <p:nvSpPr>
          <p:cNvPr id="9" name="TextBox 8">
            <a:extLst>
              <a:ext uri="{FF2B5EF4-FFF2-40B4-BE49-F238E27FC236}">
                <a16:creationId xmlns:a16="http://schemas.microsoft.com/office/drawing/2014/main" id="{C193E6DD-65C6-CC48-BDBB-432C36D03972}"/>
              </a:ext>
            </a:extLst>
          </p:cNvPr>
          <p:cNvSpPr txBox="1"/>
          <p:nvPr/>
        </p:nvSpPr>
        <p:spPr>
          <a:xfrm>
            <a:off x="423965" y="3557964"/>
            <a:ext cx="1641796" cy="461665"/>
          </a:xfrm>
          <a:prstGeom prst="rect">
            <a:avLst/>
          </a:prstGeom>
          <a:noFill/>
        </p:spPr>
        <p:txBody>
          <a:bodyPr wrap="none" rtlCol="0">
            <a:spAutoFit/>
          </a:bodyPr>
          <a:lstStyle/>
          <a:p>
            <a:r>
              <a:rPr lang="en-US" dirty="0">
                <a:solidFill>
                  <a:srgbClr val="0000CC"/>
                </a:solidFill>
              </a:rPr>
              <a:t>Minimize</a:t>
            </a:r>
            <a:r>
              <a:rPr lang="en-US" dirty="0"/>
              <a:t>:</a:t>
            </a:r>
          </a:p>
        </p:txBody>
      </p:sp>
      <p:pic>
        <p:nvPicPr>
          <p:cNvPr id="10" name="Picture 9">
            <a:extLst>
              <a:ext uri="{FF2B5EF4-FFF2-40B4-BE49-F238E27FC236}">
                <a16:creationId xmlns:a16="http://schemas.microsoft.com/office/drawing/2014/main" id="{2BC3AE84-CA1F-A941-B242-9345FAECD37C}"/>
              </a:ext>
            </a:extLst>
          </p:cNvPr>
          <p:cNvPicPr>
            <a:picLocks noChangeAspect="1"/>
          </p:cNvPicPr>
          <p:nvPr/>
        </p:nvPicPr>
        <p:blipFill>
          <a:blip r:embed="rId4"/>
          <a:stretch>
            <a:fillRect/>
          </a:stretch>
        </p:blipFill>
        <p:spPr>
          <a:xfrm>
            <a:off x="2248090" y="3562507"/>
            <a:ext cx="6703853" cy="452581"/>
          </a:xfrm>
          <a:prstGeom prst="rect">
            <a:avLst/>
          </a:prstGeom>
        </p:spPr>
      </p:pic>
      <p:pic>
        <p:nvPicPr>
          <p:cNvPr id="12" name="Picture 11">
            <a:extLst>
              <a:ext uri="{FF2B5EF4-FFF2-40B4-BE49-F238E27FC236}">
                <a16:creationId xmlns:a16="http://schemas.microsoft.com/office/drawing/2014/main" id="{C09FBB92-A787-3A43-A9DB-B4BD635BDCDE}"/>
              </a:ext>
            </a:extLst>
          </p:cNvPr>
          <p:cNvPicPr>
            <a:picLocks noChangeAspect="1"/>
          </p:cNvPicPr>
          <p:nvPr/>
        </p:nvPicPr>
        <p:blipFill>
          <a:blip r:embed="rId5"/>
          <a:stretch>
            <a:fillRect/>
          </a:stretch>
        </p:blipFill>
        <p:spPr>
          <a:xfrm>
            <a:off x="1133813" y="4574407"/>
            <a:ext cx="7530894" cy="461664"/>
          </a:xfrm>
          <a:prstGeom prst="rect">
            <a:avLst/>
          </a:prstGeom>
        </p:spPr>
      </p:pic>
    </p:spTree>
    <p:extLst>
      <p:ext uri="{BB962C8B-B14F-4D97-AF65-F5344CB8AC3E}">
        <p14:creationId xmlns:p14="http://schemas.microsoft.com/office/powerpoint/2010/main" val="1103474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291548" y="971550"/>
            <a:ext cx="8591551" cy="3564436"/>
          </a:xfrm>
        </p:spPr>
        <p:txBody>
          <a:bodyPr>
            <a:normAutofit/>
          </a:bodyPr>
          <a:lstStyle/>
          <a:p>
            <a:r>
              <a:rPr lang="en-US" sz="2600" dirty="0"/>
              <a:t>We want loss to be:</a:t>
            </a:r>
          </a:p>
          <a:p>
            <a:pPr marL="457200" indent="-457200">
              <a:buFont typeface="Arial" panose="020B0604020202020204" pitchFamily="34" charset="0"/>
              <a:buChar char="•"/>
            </a:pPr>
            <a:r>
              <a:rPr lang="en-US" sz="2600" dirty="0"/>
              <a:t>smaller if the model estimate is close to correct</a:t>
            </a:r>
          </a:p>
          <a:p>
            <a:pPr marL="457200" indent="-457200">
              <a:buFont typeface="Arial" panose="020B0604020202020204" pitchFamily="34" charset="0"/>
              <a:buChar char="•"/>
            </a:pPr>
            <a:r>
              <a:rPr lang="en-US" sz="2600" dirty="0"/>
              <a:t>bigger if model is confused</a:t>
            </a:r>
          </a:p>
          <a:p>
            <a:pPr marL="0" indent="0"/>
            <a:r>
              <a:rPr lang="en-US" sz="2600" dirty="0"/>
              <a:t>Let's first suppose the true label of this is y=1 (positive)</a:t>
            </a:r>
          </a:p>
        </p:txBody>
      </p:sp>
      <p:sp>
        <p:nvSpPr>
          <p:cNvPr id="11" name="Content Placeholder 2">
            <a:extLst>
              <a:ext uri="{FF2B5EF4-FFF2-40B4-BE49-F238E27FC236}">
                <a16:creationId xmlns:a16="http://schemas.microsoft.com/office/drawing/2014/main" id="{2492AB53-FB82-2544-908A-27EFE880F234}"/>
              </a:ext>
            </a:extLst>
          </p:cNvPr>
          <p:cNvSpPr txBox="1">
            <a:spLocks/>
          </p:cNvSpPr>
          <p:nvPr/>
        </p:nvSpPr>
        <p:spPr>
          <a:xfrm>
            <a:off x="685800" y="3172270"/>
            <a:ext cx="7772400" cy="1400988"/>
          </a:xfrm>
          <a:prstGeom prst="rect">
            <a:avLst/>
          </a:prstGeom>
        </p:spPr>
        <p:txBody>
          <a:bodyPr vert="horz" lIns="0" tIns="45720" rIns="0" bIns="45720" rtlCol="0">
            <a:normAutofit fontScale="92500"/>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indent="0" defTabSz="914400" eaLnBrk="0" fontAlgn="base" hangingPunct="0">
              <a:lnSpc>
                <a:spcPct val="100000"/>
              </a:lnSpc>
              <a:spcBef>
                <a:spcPct val="0"/>
              </a:spcBef>
              <a:spcAft>
                <a:spcPct val="0"/>
              </a:spcAft>
              <a:buClrTx/>
              <a:buSzTx/>
            </a:pPr>
            <a:r>
              <a:rPr lang="en-US" altLang="en-US" sz="2200" dirty="0">
                <a:solidFill>
                  <a:schemeClr val="tx1"/>
                </a:solidFill>
                <a:latin typeface="Calibri" panose="020F0502020204030204" pitchFamily="34" charset="0"/>
                <a:ea typeface="TimesNewRomanPSMT"/>
                <a:cs typeface="Calibri" panose="020F0502020204030204" pitchFamily="34" charset="0"/>
              </a:rPr>
              <a:t>It's hokey . There are virtually no surprises , and the writing is second-rate .         So why was it so enjoyable ? For one thing , the cast is great . Another nice touch is the music . I was overcome with the urge to get off the couch and start dancing . It sucked me in , and it'll do the same to you .</a:t>
            </a:r>
            <a:endParaRPr lang="en-US" altLang="en-US" sz="2200" dirty="0">
              <a:solidFill>
                <a:schemeClr val="tx1"/>
              </a:solidFill>
              <a:latin typeface="Calibri" panose="020F0502020204030204" pitchFamily="34" charset="0"/>
              <a:cs typeface="Calibri" panose="020F0502020204030204" pitchFamily="34" charset="0"/>
            </a:endParaRPr>
          </a:p>
          <a:p>
            <a:pPr mar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Tree>
    <p:extLst>
      <p:ext uri="{BB962C8B-B14F-4D97-AF65-F5344CB8AC3E}">
        <p14:creationId xmlns:p14="http://schemas.microsoft.com/office/powerpoint/2010/main" val="372720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590550"/>
            <a:ext cx="8591551" cy="3564436"/>
          </a:xfrm>
        </p:spPr>
        <p:txBody>
          <a:bodyPr>
            <a:normAutofit/>
          </a:bodyPr>
          <a:lstStyle/>
          <a:p>
            <a:endParaRPr lang="en-US" dirty="0"/>
          </a:p>
          <a:p>
            <a:r>
              <a:rPr lang="en-US" dirty="0"/>
              <a:t>True value is y=1.  How well is our model doing?</a:t>
            </a:r>
          </a:p>
          <a:p>
            <a:endParaRPr lang="en-US" dirty="0"/>
          </a:p>
          <a:p>
            <a:endParaRPr lang="en-US" dirty="0"/>
          </a:p>
          <a:p>
            <a:endParaRPr lang="en-US" dirty="0"/>
          </a:p>
          <a:p>
            <a:r>
              <a:rPr lang="en-US" dirty="0"/>
              <a:t>Pretty well!  What's the loss?</a:t>
            </a:r>
          </a:p>
        </p:txBody>
      </p:sp>
      <p:pic>
        <p:nvPicPr>
          <p:cNvPr id="13" name="Content Placeholder 8">
            <a:extLst>
              <a:ext uri="{FF2B5EF4-FFF2-40B4-BE49-F238E27FC236}">
                <a16:creationId xmlns:a16="http://schemas.microsoft.com/office/drawing/2014/main" id="{F61F52BE-19A0-764B-84E3-D3A38A84A28D}"/>
              </a:ext>
            </a:extLst>
          </p:cNvPr>
          <p:cNvPicPr>
            <a:picLocks noChangeAspect="1"/>
          </p:cNvPicPr>
          <p:nvPr/>
        </p:nvPicPr>
        <p:blipFill rotWithShape="1">
          <a:blip r:embed="rId2"/>
          <a:srcRect t="1" b="32553"/>
          <a:stretch/>
        </p:blipFill>
        <p:spPr>
          <a:xfrm>
            <a:off x="925581" y="1721756"/>
            <a:ext cx="7292838" cy="1302023"/>
          </a:xfrm>
          <a:prstGeom prst="rect">
            <a:avLst/>
          </a:prstGeom>
        </p:spPr>
      </p:pic>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3"/>
          <a:srcRect/>
          <a:stretch/>
        </p:blipFill>
        <p:spPr>
          <a:xfrm>
            <a:off x="762000" y="3638550"/>
            <a:ext cx="6263180" cy="1292756"/>
          </a:xfrm>
          <a:prstGeom prst="rect">
            <a:avLst/>
          </a:prstGeom>
        </p:spPr>
      </p:pic>
    </p:spTree>
    <p:extLst>
      <p:ext uri="{BB962C8B-B14F-4D97-AF65-F5344CB8AC3E}">
        <p14:creationId xmlns:p14="http://schemas.microsoft.com/office/powerpoint/2010/main" val="329954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971550"/>
            <a:ext cx="8591551" cy="3183436"/>
          </a:xfrm>
        </p:spPr>
        <p:txBody>
          <a:bodyPr>
            <a:normAutofit/>
          </a:bodyPr>
          <a:lstStyle/>
          <a:p>
            <a:r>
              <a:rPr lang="en-US" dirty="0"/>
              <a:t>Suppose true value instead  was y=0.  </a:t>
            </a:r>
          </a:p>
          <a:p>
            <a:endParaRPr lang="en-US" dirty="0"/>
          </a:p>
          <a:p>
            <a:endParaRPr lang="en-US" dirty="0"/>
          </a:p>
          <a:p>
            <a:r>
              <a:rPr lang="en-US" dirty="0"/>
              <a:t>What's the loss?</a:t>
            </a:r>
          </a:p>
        </p:txBody>
      </p:sp>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3"/>
          <a:srcRect/>
          <a:stretch/>
        </p:blipFill>
        <p:spPr>
          <a:xfrm>
            <a:off x="762000" y="3161897"/>
            <a:ext cx="6905495" cy="1485053"/>
          </a:xfrm>
          <a:prstGeom prst="rect">
            <a:avLst/>
          </a:prstGeom>
        </p:spPr>
      </p:pic>
      <p:pic>
        <p:nvPicPr>
          <p:cNvPr id="16" name="Content Placeholder 8">
            <a:extLst>
              <a:ext uri="{FF2B5EF4-FFF2-40B4-BE49-F238E27FC236}">
                <a16:creationId xmlns:a16="http://schemas.microsoft.com/office/drawing/2014/main" id="{3320570C-2C1C-C242-93A3-4A26C88B2099}"/>
              </a:ext>
            </a:extLst>
          </p:cNvPr>
          <p:cNvPicPr>
            <a:picLocks noChangeAspect="1"/>
          </p:cNvPicPr>
          <p:nvPr/>
        </p:nvPicPr>
        <p:blipFill rotWithShape="1">
          <a:blip r:embed="rId4"/>
          <a:srcRect t="63224"/>
          <a:stretch/>
        </p:blipFill>
        <p:spPr>
          <a:xfrm>
            <a:off x="1066800" y="1570808"/>
            <a:ext cx="10282077" cy="1000942"/>
          </a:xfrm>
          <a:prstGeom prst="rect">
            <a:avLst/>
          </a:prstGeom>
        </p:spPr>
      </p:pic>
    </p:spTree>
    <p:extLst>
      <p:ext uri="{BB962C8B-B14F-4D97-AF65-F5344CB8AC3E}">
        <p14:creationId xmlns:p14="http://schemas.microsoft.com/office/powerpoint/2010/main" val="3765881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912102"/>
            <a:ext cx="8591551" cy="4783847"/>
          </a:xfrm>
        </p:spPr>
        <p:txBody>
          <a:bodyPr>
            <a:normAutofit/>
          </a:bodyPr>
          <a:lstStyle/>
          <a:p>
            <a:r>
              <a:rPr lang="en-US" dirty="0"/>
              <a:t>The loss when model was right (if true y=1) </a:t>
            </a:r>
          </a:p>
          <a:p>
            <a:endParaRPr lang="en-US" dirty="0"/>
          </a:p>
          <a:p>
            <a:endParaRPr lang="en-US" sz="3200" dirty="0"/>
          </a:p>
          <a:p>
            <a:r>
              <a:rPr lang="en-US" dirty="0"/>
              <a:t>Is lower than the loss when model was wrong (if true y=0):</a:t>
            </a:r>
          </a:p>
          <a:p>
            <a:endParaRPr lang="en-US" dirty="0"/>
          </a:p>
          <a:p>
            <a:endParaRPr lang="en-US" dirty="0"/>
          </a:p>
          <a:p>
            <a:endParaRPr lang="en-US" dirty="0"/>
          </a:p>
          <a:p>
            <a:r>
              <a:rPr lang="en-US" dirty="0"/>
              <a:t>Sure enough, loss was bigger when model was wrong!</a:t>
            </a:r>
          </a:p>
          <a:p>
            <a:endParaRPr lang="en-US" dirty="0"/>
          </a:p>
          <a:p>
            <a:endParaRPr lang="en-US" dirty="0"/>
          </a:p>
        </p:txBody>
      </p:sp>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2"/>
          <a:srcRect/>
          <a:stretch/>
        </p:blipFill>
        <p:spPr>
          <a:xfrm>
            <a:off x="1255295" y="3027021"/>
            <a:ext cx="6219695" cy="1337569"/>
          </a:xfrm>
          <a:prstGeom prst="rect">
            <a:avLst/>
          </a:prstGeom>
        </p:spPr>
      </p:pic>
      <p:pic>
        <p:nvPicPr>
          <p:cNvPr id="6" name="Picture 5">
            <a:extLst>
              <a:ext uri="{FF2B5EF4-FFF2-40B4-BE49-F238E27FC236}">
                <a16:creationId xmlns:a16="http://schemas.microsoft.com/office/drawing/2014/main" id="{ADC769C9-1DEF-3143-83A2-6935C7AC8180}"/>
              </a:ext>
            </a:extLst>
          </p:cNvPr>
          <p:cNvPicPr>
            <a:picLocks noChangeAspect="1"/>
          </p:cNvPicPr>
          <p:nvPr/>
        </p:nvPicPr>
        <p:blipFill>
          <a:blip r:embed="rId3"/>
          <a:srcRect/>
          <a:stretch/>
        </p:blipFill>
        <p:spPr>
          <a:xfrm>
            <a:off x="1828800" y="1363267"/>
            <a:ext cx="5874790" cy="1212590"/>
          </a:xfrm>
          <a:prstGeom prst="rect">
            <a:avLst/>
          </a:prstGeom>
        </p:spPr>
      </p:pic>
    </p:spTree>
    <p:extLst>
      <p:ext uri="{BB962C8B-B14F-4D97-AF65-F5344CB8AC3E}">
        <p14:creationId xmlns:p14="http://schemas.microsoft.com/office/powerpoint/2010/main" val="3871836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Cross-Entropy Loss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792382645"/>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Stochastic Gradient Descent</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9169331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563693"/>
          </a:xfrm>
        </p:spPr>
        <p:txBody>
          <a:bodyPr/>
          <a:lstStyle/>
          <a:p>
            <a:r>
              <a:rPr lang="en-US" dirty="0"/>
              <a:t>Generative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6781800" y="971550"/>
            <a:ext cx="2209800" cy="150266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1066800" y="2567058"/>
            <a:ext cx="1625203" cy="1386840"/>
          </a:xfrm>
          <a:prstGeom prst="rect">
            <a:avLst/>
          </a:prstGeom>
        </p:spPr>
      </p:pic>
      <p:sp>
        <p:nvSpPr>
          <p:cNvPr id="2" name="TextBox 1">
            <a:extLst>
              <a:ext uri="{FF2B5EF4-FFF2-40B4-BE49-F238E27FC236}">
                <a16:creationId xmlns:a16="http://schemas.microsoft.com/office/drawing/2014/main" id="{FBC4A473-371C-AD46-8365-13833AB6B887}"/>
              </a:ext>
            </a:extLst>
          </p:cNvPr>
          <p:cNvSpPr txBox="1"/>
          <p:nvPr/>
        </p:nvSpPr>
        <p:spPr>
          <a:xfrm>
            <a:off x="657574" y="893626"/>
            <a:ext cx="6477000" cy="1569660"/>
          </a:xfrm>
          <a:prstGeom prst="rect">
            <a:avLst/>
          </a:prstGeom>
          <a:noFill/>
        </p:spPr>
        <p:txBody>
          <a:bodyPr wrap="square" rtlCol="0">
            <a:sp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Build a model of what's in a cat image</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Knows about whiskers, ears, eyes</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Assigns a probability to any image: </a:t>
            </a:r>
          </a:p>
          <a:p>
            <a:pPr marL="1257300" lvl="2" indent="-342900">
              <a:buFont typeface="Arial" panose="020B0604020202020204" pitchFamily="34" charset="0"/>
              <a:buChar char="•"/>
            </a:pPr>
            <a:r>
              <a:rPr lang="en-US" dirty="0">
                <a:latin typeface="Calibri" panose="020F0502020204030204" pitchFamily="34" charset="0"/>
                <a:cs typeface="Calibri" panose="020F0502020204030204" pitchFamily="34" charset="0"/>
              </a:rPr>
              <a:t>how cat-y is this image?</a:t>
            </a:r>
          </a:p>
        </p:txBody>
      </p:sp>
      <p:sp>
        <p:nvSpPr>
          <p:cNvPr id="7" name="TextBox 6">
            <a:extLst>
              <a:ext uri="{FF2B5EF4-FFF2-40B4-BE49-F238E27FC236}">
                <a16:creationId xmlns:a16="http://schemas.microsoft.com/office/drawing/2014/main" id="{9E991548-9CBB-D346-A03A-FA4397E9F1FD}"/>
              </a:ext>
            </a:extLst>
          </p:cNvPr>
          <p:cNvSpPr txBox="1"/>
          <p:nvPr/>
        </p:nvSpPr>
        <p:spPr>
          <a:xfrm>
            <a:off x="2716417" y="2952750"/>
            <a:ext cx="4401141" cy="461665"/>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Also build a model for dog images</a:t>
            </a:r>
          </a:p>
        </p:txBody>
      </p:sp>
      <p:sp>
        <p:nvSpPr>
          <p:cNvPr id="8" name="TextBox 7">
            <a:extLst>
              <a:ext uri="{FF2B5EF4-FFF2-40B4-BE49-F238E27FC236}">
                <a16:creationId xmlns:a16="http://schemas.microsoft.com/office/drawing/2014/main" id="{4B6D5E64-62D9-9A47-BBB3-D4FD2AEA45F1}"/>
              </a:ext>
            </a:extLst>
          </p:cNvPr>
          <p:cNvSpPr txBox="1"/>
          <p:nvPr/>
        </p:nvSpPr>
        <p:spPr>
          <a:xfrm>
            <a:off x="533400" y="4147927"/>
            <a:ext cx="7295780" cy="954107"/>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Now given a new image:</a:t>
            </a:r>
          </a:p>
          <a:p>
            <a:r>
              <a:rPr lang="en-US" sz="2800" b="1" dirty="0">
                <a:latin typeface="Calibri" panose="020F0502020204030204" pitchFamily="34" charset="0"/>
                <a:cs typeface="Calibri" panose="020F0502020204030204" pitchFamily="34" charset="0"/>
              </a:rPr>
              <a:t> Run both models and see which one fits better </a:t>
            </a:r>
          </a:p>
        </p:txBody>
      </p:sp>
    </p:spTree>
    <p:extLst>
      <p:ext uri="{BB962C8B-B14F-4D97-AF65-F5344CB8AC3E}">
        <p14:creationId xmlns:p14="http://schemas.microsoft.com/office/powerpoint/2010/main" val="172223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685800" y="285751"/>
            <a:ext cx="7658100" cy="560732"/>
          </a:xfrm>
        </p:spPr>
        <p:txBody>
          <a:bodyPr>
            <a:normAutofit fontScale="90000"/>
          </a:bodyPr>
          <a:lstStyle/>
          <a:p>
            <a:r>
              <a:rPr lang="en-US" dirty="0"/>
              <a:t>Our goal: minimize the loss</a:t>
            </a:r>
            <a:endParaRPr lang="en-US" dirty="0">
              <a:solidFill>
                <a:srgbClr val="0000CC"/>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685800" y="1123950"/>
                <a:ext cx="8382000" cy="4216400"/>
              </a:xfrm>
            </p:spPr>
            <p:txBody>
              <a:bodyPr>
                <a:normAutofit/>
              </a:bodyPr>
              <a:lstStyle/>
              <a:p>
                <a:r>
                  <a:rPr lang="en-US" dirty="0"/>
                  <a:t>Let's make explicit that the loss function is parameterized by weights 𝛳=(</a:t>
                </a:r>
                <a:r>
                  <a:rPr lang="en-US" dirty="0" err="1"/>
                  <a:t>w,b</a:t>
                </a:r>
                <a:r>
                  <a:rPr lang="en-US" dirty="0"/>
                  <a:t>)</a:t>
                </a:r>
              </a:p>
              <a:p>
                <a:pPr marL="457200" indent="-457200">
                  <a:buFont typeface="Arial" panose="020B0604020202020204" pitchFamily="34" charset="0"/>
                  <a:buChar char="•"/>
                </a:pPr>
                <a:r>
                  <a:rPr lang="en-US" dirty="0"/>
                  <a:t>	</a:t>
                </a:r>
                <a:r>
                  <a:rPr lang="en-US" dirty="0">
                    <a:latin typeface="Calibri" panose="020F0502020204030204" pitchFamily="34" charset="0"/>
                    <a:cs typeface="Calibri" panose="020F0502020204030204" pitchFamily="34" charset="0"/>
                  </a:rPr>
                  <a:t>And 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endParaRPr lang="en-US" dirty="0"/>
              </a:p>
              <a:p>
                <a:r>
                  <a:rPr lang="en-US" dirty="0"/>
                  <a:t>We want the weights that minimize the loss, averaged over all examples:</a:t>
                </a:r>
              </a:p>
              <a:p>
                <a:endParaRPr lang="en-US" i="1" dirty="0"/>
              </a:p>
              <a:p>
                <a:r>
                  <a:rPr lang="en-US" dirty="0"/>
                  <a:t> </a:t>
                </a:r>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685800" y="1123950"/>
                <a:ext cx="8382000" cy="4216400"/>
              </a:xfrm>
              <a:blipFill>
                <a:blip r:embed="rId3"/>
                <a:stretch>
                  <a:fillRect l="-2723" t="-2402" r="-1967"/>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EF2AD0D-7256-C549-9E67-B4CCC6CF5234}"/>
              </a:ext>
            </a:extLst>
          </p:cNvPr>
          <p:cNvPicPr>
            <a:picLocks noChangeAspect="1"/>
          </p:cNvPicPr>
          <p:nvPr/>
        </p:nvPicPr>
        <p:blipFill>
          <a:blip r:embed="rId4"/>
          <a:stretch>
            <a:fillRect/>
          </a:stretch>
        </p:blipFill>
        <p:spPr>
          <a:xfrm>
            <a:off x="1357312" y="3714750"/>
            <a:ext cx="6429375" cy="1270000"/>
          </a:xfrm>
          <a:prstGeom prst="rect">
            <a:avLst/>
          </a:prstGeom>
        </p:spPr>
      </p:pic>
    </p:spTree>
    <p:extLst>
      <p:ext uri="{BB962C8B-B14F-4D97-AF65-F5344CB8AC3E}">
        <p14:creationId xmlns:p14="http://schemas.microsoft.com/office/powerpoint/2010/main" val="15807170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579DA-B12E-6549-9E05-EE54FDBC2F0B}"/>
              </a:ext>
            </a:extLst>
          </p:cNvPr>
          <p:cNvSpPr>
            <a:spLocks noGrp="1"/>
          </p:cNvSpPr>
          <p:nvPr>
            <p:ph type="title"/>
          </p:nvPr>
        </p:nvSpPr>
        <p:spPr/>
        <p:txBody>
          <a:bodyPr/>
          <a:lstStyle/>
          <a:p>
            <a:r>
              <a:rPr lang="en-US" dirty="0"/>
              <a:t>Intuition of gradient descent</a:t>
            </a:r>
          </a:p>
        </p:txBody>
      </p:sp>
      <p:sp>
        <p:nvSpPr>
          <p:cNvPr id="3" name="Content Placeholder 2">
            <a:extLst>
              <a:ext uri="{FF2B5EF4-FFF2-40B4-BE49-F238E27FC236}">
                <a16:creationId xmlns:a16="http://schemas.microsoft.com/office/drawing/2014/main" id="{33A2481E-82FE-BD45-8747-419F22AB5707}"/>
              </a:ext>
            </a:extLst>
          </p:cNvPr>
          <p:cNvSpPr>
            <a:spLocks noGrp="1"/>
          </p:cNvSpPr>
          <p:nvPr>
            <p:ph idx="1"/>
          </p:nvPr>
        </p:nvSpPr>
        <p:spPr>
          <a:xfrm>
            <a:off x="685800" y="1123950"/>
            <a:ext cx="7543801" cy="3429000"/>
          </a:xfrm>
        </p:spPr>
        <p:txBody>
          <a:bodyPr/>
          <a:lstStyle/>
          <a:p>
            <a:r>
              <a:rPr lang="en-US" dirty="0"/>
              <a:t>How do I get to the bottom of this river canyon?</a:t>
            </a:r>
          </a:p>
          <a:p>
            <a:endParaRPr lang="en-US" dirty="0"/>
          </a:p>
        </p:txBody>
      </p:sp>
      <p:pic>
        <p:nvPicPr>
          <p:cNvPr id="5" name="Picture 4" descr="A close - up of a map&#10;&#10;Description automatically generated with medium confidence">
            <a:extLst>
              <a:ext uri="{FF2B5EF4-FFF2-40B4-BE49-F238E27FC236}">
                <a16:creationId xmlns:a16="http://schemas.microsoft.com/office/drawing/2014/main" id="{972088EE-764B-DC48-B182-9F4E09D17D41}"/>
              </a:ext>
            </a:extLst>
          </p:cNvPr>
          <p:cNvPicPr>
            <a:picLocks noChangeAspect="1"/>
          </p:cNvPicPr>
          <p:nvPr/>
        </p:nvPicPr>
        <p:blipFill>
          <a:blip r:embed="rId3"/>
          <a:stretch>
            <a:fillRect/>
          </a:stretch>
        </p:blipFill>
        <p:spPr>
          <a:xfrm>
            <a:off x="1066800" y="1718641"/>
            <a:ext cx="4822902" cy="3241623"/>
          </a:xfrm>
          <a:prstGeom prst="rect">
            <a:avLst/>
          </a:prstGeom>
        </p:spPr>
      </p:pic>
      <p:sp>
        <p:nvSpPr>
          <p:cNvPr id="6" name="TextBox 5">
            <a:extLst>
              <a:ext uri="{FF2B5EF4-FFF2-40B4-BE49-F238E27FC236}">
                <a16:creationId xmlns:a16="http://schemas.microsoft.com/office/drawing/2014/main" id="{24847772-E22B-9242-898F-4B97CE725B16}"/>
              </a:ext>
            </a:extLst>
          </p:cNvPr>
          <p:cNvSpPr txBox="1"/>
          <p:nvPr/>
        </p:nvSpPr>
        <p:spPr>
          <a:xfrm>
            <a:off x="1497051" y="3257550"/>
            <a:ext cx="457176" cy="646331"/>
          </a:xfrm>
          <a:prstGeom prst="rect">
            <a:avLst/>
          </a:prstGeom>
          <a:noFill/>
        </p:spPr>
        <p:txBody>
          <a:bodyPr wrap="none" rtlCol="0">
            <a:spAutoFit/>
          </a:bodyPr>
          <a:lstStyle/>
          <a:p>
            <a:r>
              <a:rPr lang="en-US" sz="3600" b="1" dirty="0"/>
              <a:t>x</a:t>
            </a:r>
            <a:endParaRPr lang="en-US" b="1" dirty="0"/>
          </a:p>
        </p:txBody>
      </p:sp>
      <p:sp>
        <p:nvSpPr>
          <p:cNvPr id="7" name="Content Placeholder 2">
            <a:extLst>
              <a:ext uri="{FF2B5EF4-FFF2-40B4-BE49-F238E27FC236}">
                <a16:creationId xmlns:a16="http://schemas.microsoft.com/office/drawing/2014/main" id="{6E998F6E-D70C-EF4D-A4E2-CCEF4ED69037}"/>
              </a:ext>
            </a:extLst>
          </p:cNvPr>
          <p:cNvSpPr txBox="1">
            <a:spLocks/>
          </p:cNvSpPr>
          <p:nvPr/>
        </p:nvSpPr>
        <p:spPr>
          <a:xfrm>
            <a:off x="6019800" y="2114550"/>
            <a:ext cx="3124200" cy="2845713"/>
          </a:xfrm>
          <a:prstGeom prst="rect">
            <a:avLst/>
          </a:prstGeom>
        </p:spPr>
        <p:txBody>
          <a:bodyPr vert="horz" lIns="0" tIns="45720" rIns="0" bIns="45720" rtlCol="0">
            <a:normAutofit/>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fontAlgn="auto"/>
            <a:r>
              <a:rPr lang="en-US" dirty="0"/>
              <a:t>Look around me 360</a:t>
            </a:r>
            <a:r>
              <a:rPr lang="en-US" baseline="30000" dirty="0"/>
              <a:t>∘</a:t>
            </a:r>
          </a:p>
          <a:p>
            <a:pPr fontAlgn="auto"/>
            <a:r>
              <a:rPr lang="en-US" dirty="0"/>
              <a:t>Find the direction of steepest slope down</a:t>
            </a:r>
          </a:p>
          <a:p>
            <a:pPr fontAlgn="auto"/>
            <a:r>
              <a:rPr lang="en-US" dirty="0"/>
              <a:t>Go that way</a:t>
            </a:r>
          </a:p>
        </p:txBody>
      </p:sp>
    </p:spTree>
    <p:extLst>
      <p:ext uri="{BB962C8B-B14F-4D97-AF65-F5344CB8AC3E}">
        <p14:creationId xmlns:p14="http://schemas.microsoft.com/office/powerpoint/2010/main" val="41791910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a:bodyPr>
          <a:lstStyle/>
          <a:p>
            <a:r>
              <a:rPr lang="en-US" dirty="0"/>
              <a:t>Our goal: minimize the loss</a:t>
            </a:r>
            <a:endParaRPr lang="en-US" dirty="0">
              <a:solidFill>
                <a:srgbClr val="0000CC"/>
              </a:solidFill>
            </a:endParaRP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581150"/>
            <a:ext cx="7543801" cy="3759200"/>
          </a:xfrm>
        </p:spPr>
        <p:txBody>
          <a:bodyPr>
            <a:normAutofit lnSpcReduction="10000"/>
          </a:bodyPr>
          <a:lstStyle/>
          <a:p>
            <a:r>
              <a:rPr lang="en-US" dirty="0"/>
              <a:t>For logistic regression, loss function is </a:t>
            </a:r>
            <a:r>
              <a:rPr lang="en-US" b="1" dirty="0"/>
              <a:t>convex</a:t>
            </a:r>
          </a:p>
          <a:p>
            <a:pPr marL="457200" indent="-457200">
              <a:buFont typeface="Arial" panose="020B0604020202020204" pitchFamily="34" charset="0"/>
              <a:buChar char="•"/>
            </a:pPr>
            <a:r>
              <a:rPr lang="en-US" dirty="0"/>
              <a:t>A convex function has just one minimum</a:t>
            </a:r>
          </a:p>
          <a:p>
            <a:pPr marL="457200" indent="-457200">
              <a:buFont typeface="Arial" panose="020B0604020202020204" pitchFamily="34" charset="0"/>
              <a:buChar char="•"/>
            </a:pPr>
            <a:r>
              <a:rPr lang="en-US" dirty="0"/>
              <a:t>Gradient descent starting from any point is guaranteed to find the minimum</a:t>
            </a:r>
          </a:p>
          <a:p>
            <a:pPr marL="854075" lvl="1" indent="-457200">
              <a:buFont typeface="Arial" panose="020B0604020202020204" pitchFamily="34" charset="0"/>
              <a:buChar char="•"/>
            </a:pPr>
            <a:r>
              <a:rPr lang="en-US" dirty="0"/>
              <a:t>(Loss for neural networks is non-convex)</a:t>
            </a:r>
          </a:p>
          <a:p>
            <a:endParaRPr lang="en-US" b="1" dirty="0"/>
          </a:p>
          <a:p>
            <a:endParaRPr lang="en-US" i="1" dirty="0"/>
          </a:p>
          <a:p>
            <a:r>
              <a:rPr lang="en-US" dirty="0"/>
              <a:t> </a:t>
            </a:r>
          </a:p>
          <a:p>
            <a:endParaRPr lang="en-US" dirty="0"/>
          </a:p>
        </p:txBody>
      </p:sp>
    </p:spTree>
    <p:extLst>
      <p:ext uri="{BB962C8B-B14F-4D97-AF65-F5344CB8AC3E}">
        <p14:creationId xmlns:p14="http://schemas.microsoft.com/office/powerpoint/2010/main" val="11785248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1981200" y="1882551"/>
            <a:ext cx="5221776" cy="3203799"/>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400110"/>
          </a:xfrm>
          <a:prstGeom prst="rect">
            <a:avLst/>
          </a:prstGeom>
          <a:noFill/>
        </p:spPr>
        <p:txBody>
          <a:bodyPr wrap="square" rtlCol="0">
            <a:spAutoFit/>
          </a:bodyPr>
          <a:lstStyle/>
          <a:p>
            <a:r>
              <a:rPr lang="en-US" sz="2000" dirty="0"/>
              <a:t>Q: Given current w, should we make it bigger or smaller?</a:t>
            </a:r>
          </a:p>
        </p:txBody>
      </p:sp>
      <p:sp>
        <p:nvSpPr>
          <p:cNvPr id="3" name="Rectangle 2">
            <a:extLst>
              <a:ext uri="{FF2B5EF4-FFF2-40B4-BE49-F238E27FC236}">
                <a16:creationId xmlns:a16="http://schemas.microsoft.com/office/drawing/2014/main" id="{6664E2FC-4E94-734E-AD89-082554B89752}"/>
              </a:ext>
            </a:extLst>
          </p:cNvPr>
          <p:cNvSpPr/>
          <p:nvPr/>
        </p:nvSpPr>
        <p:spPr>
          <a:xfrm>
            <a:off x="304800" y="1123950"/>
            <a:ext cx="9067800" cy="400110"/>
          </a:xfrm>
          <a:prstGeom prst="rect">
            <a:avLst/>
          </a:prstGeom>
        </p:spPr>
        <p:txBody>
          <a:bodyPr wrap="square">
            <a:spAutoFit/>
          </a:bodyPr>
          <a:lstStyle/>
          <a:p>
            <a:r>
              <a:rPr lang="en-US" sz="2000" dirty="0"/>
              <a:t>A: Move </a:t>
            </a:r>
            <a:r>
              <a:rPr lang="en-US" sz="2000" i="1" dirty="0"/>
              <a:t>w </a:t>
            </a:r>
            <a:r>
              <a:rPr lang="en-US" sz="2000" dirty="0"/>
              <a:t>in the reverse direction from the slope of the function </a:t>
            </a:r>
          </a:p>
        </p:txBody>
      </p:sp>
    </p:spTree>
    <p:extLst>
      <p:ext uri="{BB962C8B-B14F-4D97-AF65-F5344CB8AC3E}">
        <p14:creationId xmlns:p14="http://schemas.microsoft.com/office/powerpoint/2010/main" val="12148779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8" name="TextBox 7">
            <a:extLst>
              <a:ext uri="{FF2B5EF4-FFF2-40B4-BE49-F238E27FC236}">
                <a16:creationId xmlns:a16="http://schemas.microsoft.com/office/drawing/2014/main" id="{53E91118-2BC0-DD42-A99C-FF5E0FFE56A3}"/>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1366159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7" name="TextBox 6">
            <a:extLst>
              <a:ext uri="{FF2B5EF4-FFF2-40B4-BE49-F238E27FC236}">
                <a16:creationId xmlns:a16="http://schemas.microsoft.com/office/drawing/2014/main" id="{53E2C771-659F-464B-8A98-47EB45CFD936}"/>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5755446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40124-5294-334D-B89C-01146A57E3B2}"/>
              </a:ext>
            </a:extLst>
          </p:cNvPr>
          <p:cNvSpPr>
            <a:spLocks noGrp="1"/>
          </p:cNvSpPr>
          <p:nvPr>
            <p:ph type="title"/>
          </p:nvPr>
        </p:nvSpPr>
        <p:spPr/>
        <p:txBody>
          <a:bodyPr/>
          <a:lstStyle/>
          <a:p>
            <a:r>
              <a:rPr lang="en-US" dirty="0"/>
              <a:t>Gradients</a:t>
            </a:r>
          </a:p>
        </p:txBody>
      </p:sp>
      <p:sp>
        <p:nvSpPr>
          <p:cNvPr id="3" name="Content Placeholder 2">
            <a:extLst>
              <a:ext uri="{FF2B5EF4-FFF2-40B4-BE49-F238E27FC236}">
                <a16:creationId xmlns:a16="http://schemas.microsoft.com/office/drawing/2014/main" id="{5936B88E-76E3-BB46-8108-35899C0951F8}"/>
              </a:ext>
            </a:extLst>
          </p:cNvPr>
          <p:cNvSpPr>
            <a:spLocks noGrp="1"/>
          </p:cNvSpPr>
          <p:nvPr>
            <p:ph idx="1"/>
          </p:nvPr>
        </p:nvSpPr>
        <p:spPr/>
        <p:txBody>
          <a:bodyPr/>
          <a:lstStyle/>
          <a:p>
            <a:r>
              <a:rPr lang="en-US" dirty="0"/>
              <a:t>The </a:t>
            </a:r>
            <a:r>
              <a:rPr lang="en-US" b="1" dirty="0"/>
              <a:t>gradient</a:t>
            </a:r>
            <a:r>
              <a:rPr lang="en-US" dirty="0"/>
              <a:t> of a function of many variables is a vector pointing in the direction of the greatest increase in a function. </a:t>
            </a:r>
          </a:p>
          <a:p>
            <a:endParaRPr lang="en-US" dirty="0"/>
          </a:p>
          <a:p>
            <a:r>
              <a:rPr lang="en-US" b="1" dirty="0"/>
              <a:t>Gradient Descent</a:t>
            </a:r>
            <a:r>
              <a:rPr lang="en-US" dirty="0"/>
              <a:t>: Find the gradient of the loss function at the current point and move in the </a:t>
            </a:r>
            <a:r>
              <a:rPr lang="en-US" b="1" dirty="0"/>
              <a:t>opposite</a:t>
            </a:r>
            <a:r>
              <a:rPr lang="en-US" dirty="0"/>
              <a:t> direction. </a:t>
            </a:r>
          </a:p>
        </p:txBody>
      </p:sp>
    </p:spTree>
    <p:extLst>
      <p:ext uri="{BB962C8B-B14F-4D97-AF65-F5344CB8AC3E}">
        <p14:creationId xmlns:p14="http://schemas.microsoft.com/office/powerpoint/2010/main" val="272373064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6ADD2-99FC-F847-AE82-364B5D1FDAFF}"/>
              </a:ext>
            </a:extLst>
          </p:cNvPr>
          <p:cNvSpPr>
            <a:spLocks noGrp="1"/>
          </p:cNvSpPr>
          <p:nvPr>
            <p:ph type="title"/>
          </p:nvPr>
        </p:nvSpPr>
        <p:spPr/>
        <p:txBody>
          <a:bodyPr>
            <a:normAutofit fontScale="90000"/>
          </a:bodyPr>
          <a:lstStyle/>
          <a:p>
            <a:r>
              <a:rPr lang="en-US" dirty="0"/>
              <a:t>How much do we move in that direction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14C2D3E-44D8-1943-BC27-BBEB5C97FDD4}"/>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t>The value of the gradient (slope in our example)  </a:t>
                </a:r>
                <a14:m>
                  <m:oMath xmlns:m="http://schemas.openxmlformats.org/officeDocument/2006/math">
                    <m:f>
                      <m:fPr>
                        <m:ctrlPr>
                          <a:rPr lang="en-US" i="1" smtClean="0">
                            <a:latin typeface="Cambria Math" panose="02040503050406030204" pitchFamily="18" charset="0"/>
                          </a:rPr>
                        </m:ctrlPr>
                      </m:fPr>
                      <m:num>
                        <m:r>
                          <a:rPr lang="en-US" i="1" smtClean="0">
                            <a:latin typeface="Cambria Math" panose="02040503050406030204" pitchFamily="18" charset="0"/>
                          </a:rPr>
                          <m:t>𝑑</m:t>
                        </m:r>
                      </m:num>
                      <m:den>
                        <m:r>
                          <a:rPr lang="en-US" i="1" smtClean="0">
                            <a:latin typeface="Cambria Math" panose="02040503050406030204" pitchFamily="18" charset="0"/>
                          </a:rPr>
                          <m:t>𝑑</m:t>
                        </m:r>
                        <m:r>
                          <a:rPr lang="en-US" b="0" i="1" smtClean="0">
                            <a:latin typeface="Cambria Math" panose="02040503050406030204" pitchFamily="18" charset="0"/>
                          </a:rPr>
                          <m:t>𝑤</m:t>
                        </m:r>
                      </m:den>
                    </m:f>
                    <m:r>
                      <a:rPr lang="en-US" b="0" i="1" smtClean="0">
                        <a:latin typeface="Cambria Math" panose="02040503050406030204" pitchFamily="18" charset="0"/>
                      </a:rPr>
                      <m:t>𝐿</m:t>
                    </m:r>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𝑤</m:t>
                        </m:r>
                      </m:e>
                    </m:d>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oMath>
                </a14:m>
                <a:r>
                  <a:rPr lang="en-US" dirty="0"/>
                  <a:t> weighted by a </a:t>
                </a:r>
                <a:r>
                  <a:rPr lang="en-US" b="1" dirty="0"/>
                  <a:t>learning rate </a:t>
                </a:r>
                <a:r>
                  <a:rPr lang="el-GR" dirty="0"/>
                  <a:t>η </a:t>
                </a:r>
                <a:endParaRPr lang="en-US" dirty="0"/>
              </a:p>
              <a:p>
                <a:pPr marL="457200" indent="-457200">
                  <a:buFont typeface="Arial" panose="020B0604020202020204" pitchFamily="34" charset="0"/>
                  <a:buChar char="•"/>
                </a:pPr>
                <a:r>
                  <a:rPr lang="en-US" dirty="0"/>
                  <a:t>Higher learning rate means move </a:t>
                </a:r>
                <a:r>
                  <a:rPr lang="en-US" i="1" dirty="0"/>
                  <a:t>w</a:t>
                </a:r>
                <a:r>
                  <a:rPr lang="en-US" dirty="0"/>
                  <a:t> faster</a:t>
                </a:r>
              </a:p>
              <a:p>
                <a:endParaRPr lang="el-GR" dirty="0"/>
              </a:p>
              <a:p>
                <a:endParaRPr lang="en-US" dirty="0"/>
              </a:p>
            </p:txBody>
          </p:sp>
        </mc:Choice>
        <mc:Fallback xmlns="">
          <p:sp>
            <p:nvSpPr>
              <p:cNvPr id="3" name="Content Placeholder 2">
                <a:extLst>
                  <a:ext uri="{FF2B5EF4-FFF2-40B4-BE49-F238E27FC236}">
                    <a16:creationId xmlns:a16="http://schemas.microsoft.com/office/drawing/2014/main" id="{714C2D3E-44D8-1943-BC27-BBEB5C97FDD4}"/>
                  </a:ext>
                </a:extLst>
              </p:cNvPr>
              <p:cNvSpPr>
                <a:spLocks noGrp="1" noRot="1" noChangeAspect="1" noMove="1" noResize="1" noEditPoints="1" noAdjustHandles="1" noChangeArrowheads="1" noChangeShapeType="1" noTextEdit="1"/>
              </p:cNvSpPr>
              <p:nvPr>
                <p:ph idx="1"/>
              </p:nvPr>
            </p:nvSpPr>
            <p:spPr>
              <a:blipFill>
                <a:blip r:embed="rId3"/>
                <a:stretch>
                  <a:fillRect l="-2685" t="-2952" r="-2517"/>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88E22B89-F5AC-E645-ACB3-AA6045E020C5}"/>
              </a:ext>
            </a:extLst>
          </p:cNvPr>
          <p:cNvPicPr>
            <a:picLocks noChangeAspect="1"/>
          </p:cNvPicPr>
          <p:nvPr/>
        </p:nvPicPr>
        <p:blipFill>
          <a:blip r:embed="rId4"/>
          <a:srcRect/>
          <a:stretch/>
        </p:blipFill>
        <p:spPr>
          <a:xfrm>
            <a:off x="2133600" y="3357220"/>
            <a:ext cx="4842016" cy="890930"/>
          </a:xfrm>
          <a:prstGeom prst="rect">
            <a:avLst/>
          </a:prstGeom>
        </p:spPr>
      </p:pic>
    </p:spTree>
    <p:extLst>
      <p:ext uri="{BB962C8B-B14F-4D97-AF65-F5344CB8AC3E}">
        <p14:creationId xmlns:p14="http://schemas.microsoft.com/office/powerpoint/2010/main" val="8309502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06ADA-F2D6-C04F-982F-18D71DC96533}"/>
              </a:ext>
            </a:extLst>
          </p:cNvPr>
          <p:cNvSpPr>
            <a:spLocks noGrp="1"/>
          </p:cNvSpPr>
          <p:nvPr>
            <p:ph type="title"/>
          </p:nvPr>
        </p:nvSpPr>
        <p:spPr/>
        <p:txBody>
          <a:bodyPr/>
          <a:lstStyle/>
          <a:p>
            <a:r>
              <a:rPr lang="en-US" dirty="0"/>
              <a:t>Now let's consider N dimensions</a:t>
            </a:r>
          </a:p>
        </p:txBody>
      </p:sp>
      <p:sp>
        <p:nvSpPr>
          <p:cNvPr id="3" name="Content Placeholder 2">
            <a:extLst>
              <a:ext uri="{FF2B5EF4-FFF2-40B4-BE49-F238E27FC236}">
                <a16:creationId xmlns:a16="http://schemas.microsoft.com/office/drawing/2014/main" id="{9A1ADC52-22E2-2F44-B800-9A0B09E186BA}"/>
              </a:ext>
            </a:extLst>
          </p:cNvPr>
          <p:cNvSpPr>
            <a:spLocks noGrp="1"/>
          </p:cNvSpPr>
          <p:nvPr>
            <p:ph idx="1"/>
          </p:nvPr>
        </p:nvSpPr>
        <p:spPr/>
        <p:txBody>
          <a:bodyPr/>
          <a:lstStyle/>
          <a:p>
            <a:r>
              <a:rPr lang="en-US" dirty="0"/>
              <a:t>We want to know where in the N-dimensional space (of the </a:t>
            </a:r>
            <a:r>
              <a:rPr lang="en-US" i="1" dirty="0"/>
              <a:t>N </a:t>
            </a:r>
            <a:r>
              <a:rPr lang="en-US" dirty="0"/>
              <a:t>parameters that make up </a:t>
            </a:r>
            <a:r>
              <a:rPr lang="el-GR" dirty="0"/>
              <a:t>θ ) </a:t>
            </a:r>
            <a:r>
              <a:rPr lang="en-US" dirty="0"/>
              <a:t>we should move. </a:t>
            </a:r>
          </a:p>
          <a:p>
            <a:r>
              <a:rPr lang="en-US" dirty="0"/>
              <a:t>The gradient is just such a vector; it expresses the directional components of the sharpest slope along each of the </a:t>
            </a:r>
            <a:r>
              <a:rPr lang="en-US" i="1" dirty="0"/>
              <a:t>N </a:t>
            </a:r>
            <a:r>
              <a:rPr lang="en-US" dirty="0"/>
              <a:t>dimensions. </a:t>
            </a:r>
          </a:p>
          <a:p>
            <a:endParaRPr lang="en-US" dirty="0"/>
          </a:p>
          <a:p>
            <a:endParaRPr lang="en-US" dirty="0"/>
          </a:p>
        </p:txBody>
      </p:sp>
    </p:spTree>
    <p:extLst>
      <p:ext uri="{BB962C8B-B14F-4D97-AF65-F5344CB8AC3E}">
        <p14:creationId xmlns:p14="http://schemas.microsoft.com/office/powerpoint/2010/main" val="37742195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3ED57-4B62-924A-A4B3-E6D21AD5EB60}"/>
              </a:ext>
            </a:extLst>
          </p:cNvPr>
          <p:cNvSpPr>
            <a:spLocks noGrp="1"/>
          </p:cNvSpPr>
          <p:nvPr>
            <p:ph type="title"/>
          </p:nvPr>
        </p:nvSpPr>
        <p:spPr/>
        <p:txBody>
          <a:bodyPr/>
          <a:lstStyle/>
          <a:p>
            <a:r>
              <a:rPr lang="en-US" dirty="0"/>
              <a:t>Imagine 2 dimensions, w and b</a:t>
            </a:r>
          </a:p>
        </p:txBody>
      </p:sp>
      <p:sp>
        <p:nvSpPr>
          <p:cNvPr id="3" name="Content Placeholder 2">
            <a:extLst>
              <a:ext uri="{FF2B5EF4-FFF2-40B4-BE49-F238E27FC236}">
                <a16:creationId xmlns:a16="http://schemas.microsoft.com/office/drawing/2014/main" id="{3337B543-A8FD-AD4C-B4C5-2B2829F19451}"/>
              </a:ext>
            </a:extLst>
          </p:cNvPr>
          <p:cNvSpPr>
            <a:spLocks noGrp="1"/>
          </p:cNvSpPr>
          <p:nvPr>
            <p:ph idx="1"/>
          </p:nvPr>
        </p:nvSpPr>
        <p:spPr>
          <a:xfrm>
            <a:off x="381000" y="1537646"/>
            <a:ext cx="2895600" cy="3901535"/>
          </a:xfrm>
        </p:spPr>
        <p:txBody>
          <a:bodyPr/>
          <a:lstStyle/>
          <a:p>
            <a:r>
              <a:rPr lang="en-US" dirty="0"/>
              <a:t>Visualizing the gradient vector at the red point</a:t>
            </a:r>
          </a:p>
          <a:p>
            <a:r>
              <a:rPr lang="en-US" dirty="0"/>
              <a:t>It has two dimensions shown in the x-y plane</a:t>
            </a:r>
          </a:p>
          <a:p>
            <a:endParaRPr lang="en-US" dirty="0"/>
          </a:p>
        </p:txBody>
      </p:sp>
      <p:pic>
        <p:nvPicPr>
          <p:cNvPr id="7" name="Picture 6">
            <a:extLst>
              <a:ext uri="{FF2B5EF4-FFF2-40B4-BE49-F238E27FC236}">
                <a16:creationId xmlns:a16="http://schemas.microsoft.com/office/drawing/2014/main" id="{0442E02D-FB67-6B4D-A14F-4314BF6E45E9}"/>
              </a:ext>
            </a:extLst>
          </p:cNvPr>
          <p:cNvPicPr>
            <a:picLocks noChangeAspect="1"/>
          </p:cNvPicPr>
          <p:nvPr/>
        </p:nvPicPr>
        <p:blipFill>
          <a:blip r:embed="rId3"/>
          <a:stretch>
            <a:fillRect/>
          </a:stretch>
        </p:blipFill>
        <p:spPr>
          <a:xfrm>
            <a:off x="3654289" y="971550"/>
            <a:ext cx="5340626" cy="3901535"/>
          </a:xfrm>
          <a:prstGeom prst="rect">
            <a:avLst/>
          </a:prstGeom>
        </p:spPr>
      </p:pic>
    </p:spTree>
    <p:extLst>
      <p:ext uri="{BB962C8B-B14F-4D97-AF65-F5344CB8AC3E}">
        <p14:creationId xmlns:p14="http://schemas.microsoft.com/office/powerpoint/2010/main" val="3537495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cs typeface="Calibri" panose="020F0502020204030204" pitchFamily="34" charset="0"/>
              </a:rPr>
              <a:t>Discriminative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990601" y="1809750"/>
            <a:ext cx="2964330" cy="201574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5638800" y="1809750"/>
            <a:ext cx="2362200" cy="2015744"/>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29728" y="1034474"/>
            <a:ext cx="6254213"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Just try to distinguish dogs from cats</a:t>
            </a:r>
          </a:p>
        </p:txBody>
      </p:sp>
      <p:sp>
        <p:nvSpPr>
          <p:cNvPr id="7" name="TextBox 6">
            <a:extLst>
              <a:ext uri="{FF2B5EF4-FFF2-40B4-BE49-F238E27FC236}">
                <a16:creationId xmlns:a16="http://schemas.microsoft.com/office/drawing/2014/main" id="{1A23D75B-F4B5-B648-A517-757C76542596}"/>
              </a:ext>
            </a:extLst>
          </p:cNvPr>
          <p:cNvSpPr txBox="1"/>
          <p:nvPr/>
        </p:nvSpPr>
        <p:spPr>
          <a:xfrm>
            <a:off x="2133600" y="4005672"/>
            <a:ext cx="4730782" cy="1077218"/>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Oh look, dogs have collars!</a:t>
            </a:r>
          </a:p>
          <a:p>
            <a:r>
              <a:rPr lang="en-US" sz="3200" dirty="0">
                <a:latin typeface="Calibri" panose="020F0502020204030204" pitchFamily="34" charset="0"/>
                <a:cs typeface="Calibri" panose="020F0502020204030204" pitchFamily="34" charset="0"/>
              </a:rPr>
              <a:t>Let's ignore everything else</a:t>
            </a:r>
          </a:p>
        </p:txBody>
      </p:sp>
      <p:sp>
        <p:nvSpPr>
          <p:cNvPr id="4" name="Freeform 3">
            <a:extLst>
              <a:ext uri="{FF2B5EF4-FFF2-40B4-BE49-F238E27FC236}">
                <a16:creationId xmlns:a16="http://schemas.microsoft.com/office/drawing/2014/main" id="{75588136-E5CE-A247-B1D2-93036D34CF0D}"/>
              </a:ext>
            </a:extLst>
          </p:cNvPr>
          <p:cNvSpPr/>
          <p:nvPr/>
        </p:nvSpPr>
        <p:spPr>
          <a:xfrm>
            <a:off x="6257082" y="2710843"/>
            <a:ext cx="1523129" cy="1244906"/>
          </a:xfrm>
          <a:custGeom>
            <a:avLst/>
            <a:gdLst>
              <a:gd name="connsiteX0" fmla="*/ 771181 w 1523129"/>
              <a:gd name="connsiteY0" fmla="*/ 0 h 1244906"/>
              <a:gd name="connsiteX1" fmla="*/ 694063 w 1523129"/>
              <a:gd name="connsiteY1" fmla="*/ 11016 h 1244906"/>
              <a:gd name="connsiteX2" fmla="*/ 473726 w 1523129"/>
              <a:gd name="connsiteY2" fmla="*/ 22033 h 1244906"/>
              <a:gd name="connsiteX3" fmla="*/ 418641 w 1523129"/>
              <a:gd name="connsiteY3" fmla="*/ 88135 h 1244906"/>
              <a:gd name="connsiteX4" fmla="*/ 396607 w 1523129"/>
              <a:gd name="connsiteY4" fmla="*/ 132202 h 1244906"/>
              <a:gd name="connsiteX5" fmla="*/ 341523 w 1523129"/>
              <a:gd name="connsiteY5" fmla="*/ 198303 h 1244906"/>
              <a:gd name="connsiteX6" fmla="*/ 319489 w 1523129"/>
              <a:gd name="connsiteY6" fmla="*/ 242371 h 1244906"/>
              <a:gd name="connsiteX7" fmla="*/ 286439 w 1523129"/>
              <a:gd name="connsiteY7" fmla="*/ 275421 h 1244906"/>
              <a:gd name="connsiteX8" fmla="*/ 264405 w 1523129"/>
              <a:gd name="connsiteY8" fmla="*/ 319489 h 1244906"/>
              <a:gd name="connsiteX9" fmla="*/ 231354 w 1523129"/>
              <a:gd name="connsiteY9" fmla="*/ 352539 h 1244906"/>
              <a:gd name="connsiteX10" fmla="*/ 198304 w 1523129"/>
              <a:gd name="connsiteY10" fmla="*/ 396607 h 1244906"/>
              <a:gd name="connsiteX11" fmla="*/ 132203 w 1523129"/>
              <a:gd name="connsiteY11" fmla="*/ 440674 h 1244906"/>
              <a:gd name="connsiteX12" fmla="*/ 99152 w 1523129"/>
              <a:gd name="connsiteY12" fmla="*/ 462708 h 1244906"/>
              <a:gd name="connsiteX13" fmla="*/ 0 w 1523129"/>
              <a:gd name="connsiteY13" fmla="*/ 506776 h 1244906"/>
              <a:gd name="connsiteX14" fmla="*/ 11017 w 1523129"/>
              <a:gd name="connsiteY14" fmla="*/ 594910 h 1244906"/>
              <a:gd name="connsiteX15" fmla="*/ 22034 w 1523129"/>
              <a:gd name="connsiteY15" fmla="*/ 627961 h 1244906"/>
              <a:gd name="connsiteX16" fmla="*/ 55085 w 1523129"/>
              <a:gd name="connsiteY16" fmla="*/ 649995 h 1244906"/>
              <a:gd name="connsiteX17" fmla="*/ 110169 w 1523129"/>
              <a:gd name="connsiteY17" fmla="*/ 727113 h 1244906"/>
              <a:gd name="connsiteX18" fmla="*/ 154236 w 1523129"/>
              <a:gd name="connsiteY18" fmla="*/ 760163 h 1244906"/>
              <a:gd name="connsiteX19" fmla="*/ 264405 w 1523129"/>
              <a:gd name="connsiteY19" fmla="*/ 881349 h 1244906"/>
              <a:gd name="connsiteX20" fmla="*/ 363557 w 1523129"/>
              <a:gd name="connsiteY20" fmla="*/ 947450 h 1244906"/>
              <a:gd name="connsiteX21" fmla="*/ 407624 w 1523129"/>
              <a:gd name="connsiteY21" fmla="*/ 991518 h 1244906"/>
              <a:gd name="connsiteX22" fmla="*/ 473726 w 1523129"/>
              <a:gd name="connsiteY22" fmla="*/ 1024568 h 1244906"/>
              <a:gd name="connsiteX23" fmla="*/ 517793 w 1523129"/>
              <a:gd name="connsiteY23" fmla="*/ 1057619 h 1244906"/>
              <a:gd name="connsiteX24" fmla="*/ 583894 w 1523129"/>
              <a:gd name="connsiteY24" fmla="*/ 1090669 h 1244906"/>
              <a:gd name="connsiteX25" fmla="*/ 638979 w 1523129"/>
              <a:gd name="connsiteY25" fmla="*/ 1123720 h 1244906"/>
              <a:gd name="connsiteX26" fmla="*/ 749147 w 1523129"/>
              <a:gd name="connsiteY26" fmla="*/ 1167788 h 1244906"/>
              <a:gd name="connsiteX27" fmla="*/ 793215 w 1523129"/>
              <a:gd name="connsiteY27" fmla="*/ 1189821 h 1244906"/>
              <a:gd name="connsiteX28" fmla="*/ 837282 w 1523129"/>
              <a:gd name="connsiteY28" fmla="*/ 1200838 h 1244906"/>
              <a:gd name="connsiteX29" fmla="*/ 870333 w 1523129"/>
              <a:gd name="connsiteY29" fmla="*/ 1211855 h 1244906"/>
              <a:gd name="connsiteX30" fmla="*/ 925417 w 1523129"/>
              <a:gd name="connsiteY30" fmla="*/ 1222872 h 1244906"/>
              <a:gd name="connsiteX31" fmla="*/ 1046603 w 1523129"/>
              <a:gd name="connsiteY31" fmla="*/ 1244906 h 1244906"/>
              <a:gd name="connsiteX32" fmla="*/ 1344058 w 1523129"/>
              <a:gd name="connsiteY32" fmla="*/ 1233889 h 1244906"/>
              <a:gd name="connsiteX33" fmla="*/ 1377109 w 1523129"/>
              <a:gd name="connsiteY33" fmla="*/ 1222872 h 1244906"/>
              <a:gd name="connsiteX34" fmla="*/ 1410159 w 1523129"/>
              <a:gd name="connsiteY34" fmla="*/ 1178804 h 1244906"/>
              <a:gd name="connsiteX35" fmla="*/ 1443210 w 1523129"/>
              <a:gd name="connsiteY35" fmla="*/ 1145754 h 1244906"/>
              <a:gd name="connsiteX36" fmla="*/ 1487277 w 1523129"/>
              <a:gd name="connsiteY36" fmla="*/ 1035585 h 1244906"/>
              <a:gd name="connsiteX37" fmla="*/ 1509311 w 1523129"/>
              <a:gd name="connsiteY37" fmla="*/ 936433 h 1244906"/>
              <a:gd name="connsiteX38" fmla="*/ 1498294 w 1523129"/>
              <a:gd name="connsiteY38" fmla="*/ 506776 h 1244906"/>
              <a:gd name="connsiteX39" fmla="*/ 1454227 w 1523129"/>
              <a:gd name="connsiteY39" fmla="*/ 407624 h 1244906"/>
              <a:gd name="connsiteX40" fmla="*/ 1443210 w 1523129"/>
              <a:gd name="connsiteY40" fmla="*/ 374573 h 1244906"/>
              <a:gd name="connsiteX41" fmla="*/ 1410159 w 1523129"/>
              <a:gd name="connsiteY41" fmla="*/ 341523 h 1244906"/>
              <a:gd name="connsiteX42" fmla="*/ 1355075 w 1523129"/>
              <a:gd name="connsiteY42" fmla="*/ 264404 h 1244906"/>
              <a:gd name="connsiteX43" fmla="*/ 1266940 w 1523129"/>
              <a:gd name="connsiteY43" fmla="*/ 198303 h 1244906"/>
              <a:gd name="connsiteX44" fmla="*/ 1167788 w 1523129"/>
              <a:gd name="connsiteY44" fmla="*/ 132202 h 1244906"/>
              <a:gd name="connsiteX45" fmla="*/ 1057619 w 1523129"/>
              <a:gd name="connsiteY45" fmla="*/ 77118 h 1244906"/>
              <a:gd name="connsiteX46" fmla="*/ 1013552 w 1523129"/>
              <a:gd name="connsiteY46" fmla="*/ 66101 h 1244906"/>
              <a:gd name="connsiteX47" fmla="*/ 936434 w 1523129"/>
              <a:gd name="connsiteY47" fmla="*/ 33050 h 1244906"/>
              <a:gd name="connsiteX48" fmla="*/ 848299 w 1523129"/>
              <a:gd name="connsiteY48" fmla="*/ 11016 h 1244906"/>
              <a:gd name="connsiteX49" fmla="*/ 429658 w 1523129"/>
              <a:gd name="connsiteY49" fmla="*/ 22033 h 1244906"/>
              <a:gd name="connsiteX50" fmla="*/ 374574 w 1523129"/>
              <a:gd name="connsiteY50" fmla="*/ 33050 h 1244906"/>
              <a:gd name="connsiteX51" fmla="*/ 352540 w 1523129"/>
              <a:gd name="connsiteY51" fmla="*/ 44067 h 1244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523129" h="1244906">
                <a:moveTo>
                  <a:pt x="771181" y="0"/>
                </a:moveTo>
                <a:cubicBezTo>
                  <a:pt x="745475" y="3672"/>
                  <a:pt x="719959" y="9098"/>
                  <a:pt x="694063" y="11016"/>
                </a:cubicBezTo>
                <a:cubicBezTo>
                  <a:pt x="620726" y="16448"/>
                  <a:pt x="546176" y="9433"/>
                  <a:pt x="473726" y="22033"/>
                </a:cubicBezTo>
                <a:cubicBezTo>
                  <a:pt x="459269" y="24547"/>
                  <a:pt x="425559" y="76028"/>
                  <a:pt x="418641" y="88135"/>
                </a:cubicBezTo>
                <a:cubicBezTo>
                  <a:pt x="410493" y="102394"/>
                  <a:pt x="406153" y="118838"/>
                  <a:pt x="396607" y="132202"/>
                </a:cubicBezTo>
                <a:cubicBezTo>
                  <a:pt x="331510" y="223338"/>
                  <a:pt x="391477" y="110884"/>
                  <a:pt x="341523" y="198303"/>
                </a:cubicBezTo>
                <a:cubicBezTo>
                  <a:pt x="333375" y="212562"/>
                  <a:pt x="329035" y="229007"/>
                  <a:pt x="319489" y="242371"/>
                </a:cubicBezTo>
                <a:cubicBezTo>
                  <a:pt x="310433" y="255049"/>
                  <a:pt x="295495" y="262743"/>
                  <a:pt x="286439" y="275421"/>
                </a:cubicBezTo>
                <a:cubicBezTo>
                  <a:pt x="276893" y="288785"/>
                  <a:pt x="273951" y="306125"/>
                  <a:pt x="264405" y="319489"/>
                </a:cubicBezTo>
                <a:cubicBezTo>
                  <a:pt x="255349" y="332167"/>
                  <a:pt x="241493" y="340710"/>
                  <a:pt x="231354" y="352539"/>
                </a:cubicBezTo>
                <a:cubicBezTo>
                  <a:pt x="219405" y="366480"/>
                  <a:pt x="212027" y="384408"/>
                  <a:pt x="198304" y="396607"/>
                </a:cubicBezTo>
                <a:cubicBezTo>
                  <a:pt x="178512" y="414200"/>
                  <a:pt x="154237" y="425985"/>
                  <a:pt x="132203" y="440674"/>
                </a:cubicBezTo>
                <a:cubicBezTo>
                  <a:pt x="121186" y="448019"/>
                  <a:pt x="111713" y="458521"/>
                  <a:pt x="99152" y="462708"/>
                </a:cubicBezTo>
                <a:cubicBezTo>
                  <a:pt x="20490" y="488929"/>
                  <a:pt x="52376" y="471859"/>
                  <a:pt x="0" y="506776"/>
                </a:cubicBezTo>
                <a:cubicBezTo>
                  <a:pt x="3672" y="536154"/>
                  <a:pt x="5721" y="565781"/>
                  <a:pt x="11017" y="594910"/>
                </a:cubicBezTo>
                <a:cubicBezTo>
                  <a:pt x="13094" y="606336"/>
                  <a:pt x="14779" y="618893"/>
                  <a:pt x="22034" y="627961"/>
                </a:cubicBezTo>
                <a:cubicBezTo>
                  <a:pt x="30305" y="638300"/>
                  <a:pt x="44068" y="642650"/>
                  <a:pt x="55085" y="649995"/>
                </a:cubicBezTo>
                <a:cubicBezTo>
                  <a:pt x="67597" y="668763"/>
                  <a:pt x="96503" y="713447"/>
                  <a:pt x="110169" y="727113"/>
                </a:cubicBezTo>
                <a:cubicBezTo>
                  <a:pt x="123152" y="740096"/>
                  <a:pt x="141253" y="747180"/>
                  <a:pt x="154236" y="760163"/>
                </a:cubicBezTo>
                <a:cubicBezTo>
                  <a:pt x="209311" y="815238"/>
                  <a:pt x="173884" y="827035"/>
                  <a:pt x="264405" y="881349"/>
                </a:cubicBezTo>
                <a:cubicBezTo>
                  <a:pt x="302786" y="904378"/>
                  <a:pt x="330182" y="918247"/>
                  <a:pt x="363557" y="947450"/>
                </a:cubicBezTo>
                <a:cubicBezTo>
                  <a:pt x="379191" y="961130"/>
                  <a:pt x="390606" y="979605"/>
                  <a:pt x="407624" y="991518"/>
                </a:cubicBezTo>
                <a:cubicBezTo>
                  <a:pt x="427805" y="1005645"/>
                  <a:pt x="452602" y="1011894"/>
                  <a:pt x="473726" y="1024568"/>
                </a:cubicBezTo>
                <a:cubicBezTo>
                  <a:pt x="489471" y="1034015"/>
                  <a:pt x="502048" y="1048172"/>
                  <a:pt x="517793" y="1057619"/>
                </a:cubicBezTo>
                <a:cubicBezTo>
                  <a:pt x="538917" y="1070293"/>
                  <a:pt x="562268" y="1078873"/>
                  <a:pt x="583894" y="1090669"/>
                </a:cubicBezTo>
                <a:cubicBezTo>
                  <a:pt x="602693" y="1100923"/>
                  <a:pt x="619575" y="1114665"/>
                  <a:pt x="638979" y="1123720"/>
                </a:cubicBezTo>
                <a:cubicBezTo>
                  <a:pt x="674820" y="1140446"/>
                  <a:pt x="713771" y="1150101"/>
                  <a:pt x="749147" y="1167788"/>
                </a:cubicBezTo>
                <a:cubicBezTo>
                  <a:pt x="763836" y="1175132"/>
                  <a:pt x="777838" y="1184055"/>
                  <a:pt x="793215" y="1189821"/>
                </a:cubicBezTo>
                <a:cubicBezTo>
                  <a:pt x="807392" y="1195137"/>
                  <a:pt x="822723" y="1196678"/>
                  <a:pt x="837282" y="1200838"/>
                </a:cubicBezTo>
                <a:cubicBezTo>
                  <a:pt x="848448" y="1204028"/>
                  <a:pt x="859067" y="1209038"/>
                  <a:pt x="870333" y="1211855"/>
                </a:cubicBezTo>
                <a:cubicBezTo>
                  <a:pt x="888499" y="1216397"/>
                  <a:pt x="907138" y="1218810"/>
                  <a:pt x="925417" y="1222872"/>
                </a:cubicBezTo>
                <a:cubicBezTo>
                  <a:pt x="1018915" y="1243650"/>
                  <a:pt x="912927" y="1225809"/>
                  <a:pt x="1046603" y="1244906"/>
                </a:cubicBezTo>
                <a:cubicBezTo>
                  <a:pt x="1145755" y="1241234"/>
                  <a:pt x="1245058" y="1240489"/>
                  <a:pt x="1344058" y="1233889"/>
                </a:cubicBezTo>
                <a:cubicBezTo>
                  <a:pt x="1355645" y="1233117"/>
                  <a:pt x="1368188" y="1230306"/>
                  <a:pt x="1377109" y="1222872"/>
                </a:cubicBezTo>
                <a:cubicBezTo>
                  <a:pt x="1391215" y="1211117"/>
                  <a:pt x="1398210" y="1192745"/>
                  <a:pt x="1410159" y="1178804"/>
                </a:cubicBezTo>
                <a:cubicBezTo>
                  <a:pt x="1420298" y="1166975"/>
                  <a:pt x="1432193" y="1156771"/>
                  <a:pt x="1443210" y="1145754"/>
                </a:cubicBezTo>
                <a:cubicBezTo>
                  <a:pt x="1457899" y="1109031"/>
                  <a:pt x="1480775" y="1074599"/>
                  <a:pt x="1487277" y="1035585"/>
                </a:cubicBezTo>
                <a:cubicBezTo>
                  <a:pt x="1500203" y="958029"/>
                  <a:pt x="1491230" y="990675"/>
                  <a:pt x="1509311" y="936433"/>
                </a:cubicBezTo>
                <a:cubicBezTo>
                  <a:pt x="1528345" y="746098"/>
                  <a:pt x="1530403" y="787727"/>
                  <a:pt x="1498294" y="506776"/>
                </a:cubicBezTo>
                <a:cubicBezTo>
                  <a:pt x="1489872" y="433087"/>
                  <a:pt x="1478996" y="457164"/>
                  <a:pt x="1454227" y="407624"/>
                </a:cubicBezTo>
                <a:cubicBezTo>
                  <a:pt x="1449034" y="397237"/>
                  <a:pt x="1449652" y="384236"/>
                  <a:pt x="1443210" y="374573"/>
                </a:cubicBezTo>
                <a:cubicBezTo>
                  <a:pt x="1434568" y="361610"/>
                  <a:pt x="1420133" y="353492"/>
                  <a:pt x="1410159" y="341523"/>
                </a:cubicBezTo>
                <a:cubicBezTo>
                  <a:pt x="1387820" y="314716"/>
                  <a:pt x="1382370" y="289218"/>
                  <a:pt x="1355075" y="264404"/>
                </a:cubicBezTo>
                <a:cubicBezTo>
                  <a:pt x="1327902" y="239702"/>
                  <a:pt x="1296318" y="220337"/>
                  <a:pt x="1266940" y="198303"/>
                </a:cubicBezTo>
                <a:cubicBezTo>
                  <a:pt x="1224437" y="166426"/>
                  <a:pt x="1216815" y="158349"/>
                  <a:pt x="1167788" y="132202"/>
                </a:cubicBezTo>
                <a:cubicBezTo>
                  <a:pt x="1131561" y="112881"/>
                  <a:pt x="1097451" y="87076"/>
                  <a:pt x="1057619" y="77118"/>
                </a:cubicBezTo>
                <a:cubicBezTo>
                  <a:pt x="1042930" y="73446"/>
                  <a:pt x="1027729" y="71417"/>
                  <a:pt x="1013552" y="66101"/>
                </a:cubicBezTo>
                <a:cubicBezTo>
                  <a:pt x="950491" y="42453"/>
                  <a:pt x="991151" y="46730"/>
                  <a:pt x="936434" y="33050"/>
                </a:cubicBezTo>
                <a:lnTo>
                  <a:pt x="848299" y="11016"/>
                </a:lnTo>
                <a:cubicBezTo>
                  <a:pt x="708752" y="14688"/>
                  <a:pt x="569103" y="15547"/>
                  <a:pt x="429658" y="22033"/>
                </a:cubicBezTo>
                <a:cubicBezTo>
                  <a:pt x="410953" y="22903"/>
                  <a:pt x="392578" y="27906"/>
                  <a:pt x="374574" y="33050"/>
                </a:cubicBezTo>
                <a:cubicBezTo>
                  <a:pt x="366678" y="35306"/>
                  <a:pt x="359885" y="40395"/>
                  <a:pt x="352540" y="44067"/>
                </a:cubicBezTo>
              </a:path>
            </a:pathLst>
          </a:cu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3409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EDE87-46EB-0C4D-81E7-0B868927B4D3}"/>
              </a:ext>
            </a:extLst>
          </p:cNvPr>
          <p:cNvSpPr>
            <a:spLocks noGrp="1"/>
          </p:cNvSpPr>
          <p:nvPr>
            <p:ph type="title"/>
          </p:nvPr>
        </p:nvSpPr>
        <p:spPr/>
        <p:txBody>
          <a:bodyPr/>
          <a:lstStyle/>
          <a:p>
            <a:r>
              <a:rPr lang="en-US" dirty="0"/>
              <a:t>Real gradients</a:t>
            </a:r>
          </a:p>
        </p:txBody>
      </p:sp>
      <p:sp>
        <p:nvSpPr>
          <p:cNvPr id="3" name="Content Placeholder 2">
            <a:extLst>
              <a:ext uri="{FF2B5EF4-FFF2-40B4-BE49-F238E27FC236}">
                <a16:creationId xmlns:a16="http://schemas.microsoft.com/office/drawing/2014/main" id="{FE083CCB-A2AA-DE46-B1DF-4E36EBAC704C}"/>
              </a:ext>
            </a:extLst>
          </p:cNvPr>
          <p:cNvSpPr>
            <a:spLocks noGrp="1"/>
          </p:cNvSpPr>
          <p:nvPr>
            <p:ph idx="1"/>
          </p:nvPr>
        </p:nvSpPr>
        <p:spPr/>
        <p:txBody>
          <a:bodyPr>
            <a:normAutofit lnSpcReduction="10000"/>
          </a:bodyPr>
          <a:lstStyle/>
          <a:p>
            <a:r>
              <a:rPr lang="en-US" dirty="0"/>
              <a:t>Are much longer; lots and lots of weights</a:t>
            </a:r>
          </a:p>
          <a:p>
            <a:r>
              <a:rPr lang="en-US" dirty="0"/>
              <a:t>For each dimension </a:t>
            </a:r>
            <a:r>
              <a:rPr lang="en-US" i="1" dirty="0" err="1"/>
              <a:t>w</a:t>
            </a:r>
            <a:r>
              <a:rPr lang="en-US" i="1" baseline="-25000" dirty="0" err="1"/>
              <a:t>i</a:t>
            </a:r>
            <a:r>
              <a:rPr lang="en-US" i="1" dirty="0"/>
              <a:t> </a:t>
            </a:r>
            <a:r>
              <a:rPr lang="en-US" dirty="0"/>
              <a:t>the gradient component </a:t>
            </a:r>
            <a:r>
              <a:rPr lang="en-US" i="1" dirty="0" err="1"/>
              <a:t>i</a:t>
            </a:r>
            <a:r>
              <a:rPr lang="en-US" dirty="0"/>
              <a:t> tells us the slope with respect to that variable. </a:t>
            </a:r>
          </a:p>
          <a:p>
            <a:pPr lvl="1"/>
            <a:r>
              <a:rPr lang="en-US" dirty="0"/>
              <a:t>“How much would a small change in </a:t>
            </a:r>
            <a:r>
              <a:rPr lang="en-US" i="1" dirty="0" err="1"/>
              <a:t>w</a:t>
            </a:r>
            <a:r>
              <a:rPr lang="en-US" i="1" baseline="-25000" dirty="0" err="1"/>
              <a:t>i</a:t>
            </a:r>
            <a:r>
              <a:rPr lang="en-US" i="1" dirty="0"/>
              <a:t> </a:t>
            </a:r>
            <a:r>
              <a:rPr lang="en-US" dirty="0"/>
              <a:t>influence the total loss function </a:t>
            </a:r>
            <a:r>
              <a:rPr lang="en-US" i="1" dirty="0"/>
              <a:t>L</a:t>
            </a:r>
            <a:r>
              <a:rPr lang="en-US" dirty="0"/>
              <a:t>?” </a:t>
            </a:r>
          </a:p>
          <a:p>
            <a:pPr lvl="1"/>
            <a:r>
              <a:rPr lang="en-US" dirty="0"/>
              <a:t>We express the slope as a partial derivative ∂ of the loss ∂</a:t>
            </a:r>
            <a:r>
              <a:rPr lang="en-US" i="1" dirty="0" err="1"/>
              <a:t>w</a:t>
            </a:r>
            <a:r>
              <a:rPr lang="en-US" i="1" baseline="-25000" dirty="0" err="1"/>
              <a:t>i</a:t>
            </a:r>
            <a:r>
              <a:rPr lang="en-US" i="1" dirty="0"/>
              <a:t> </a:t>
            </a:r>
            <a:endParaRPr lang="en-US" dirty="0"/>
          </a:p>
          <a:p>
            <a:r>
              <a:rPr lang="en-US" dirty="0"/>
              <a:t>The gradient is then defined as a vector of these partials. </a:t>
            </a:r>
          </a:p>
          <a:p>
            <a:pPr lvl="1"/>
            <a:endParaRPr lang="en-US" dirty="0"/>
          </a:p>
          <a:p>
            <a:endParaRPr lang="en-US" dirty="0"/>
          </a:p>
          <a:p>
            <a:endParaRPr lang="en-US" dirty="0"/>
          </a:p>
        </p:txBody>
      </p:sp>
    </p:spTree>
    <p:extLst>
      <p:ext uri="{BB962C8B-B14F-4D97-AF65-F5344CB8AC3E}">
        <p14:creationId xmlns:p14="http://schemas.microsoft.com/office/powerpoint/2010/main" val="10837823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 Gradient Descent Equations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44875098"/>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C2579DAE-C141-48DB-810E-C070C3008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PK"/>
          </a:p>
        </p:txBody>
      </p:sp>
      <p:sp>
        <p:nvSpPr>
          <p:cNvPr id="44" name="Rectangle 43">
            <a:extLst>
              <a:ext uri="{FF2B5EF4-FFF2-40B4-BE49-F238E27FC236}">
                <a16:creationId xmlns:a16="http://schemas.microsoft.com/office/drawing/2014/main" id="{02FD90C3-6350-4D5B-9738-6E94EDF30F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PK"/>
          </a:p>
        </p:txBody>
      </p:sp>
      <p:sp>
        <p:nvSpPr>
          <p:cNvPr id="46" name="Rectangle 45">
            <a:extLst>
              <a:ext uri="{FF2B5EF4-FFF2-40B4-BE49-F238E27FC236}">
                <a16:creationId xmlns:a16="http://schemas.microsoft.com/office/drawing/2014/main" id="{BCD2D517-BC35-4439-AC31-06DF764F25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4E73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8" name="Rectangle 47">
            <a:extLst>
              <a:ext uri="{FF2B5EF4-FFF2-40B4-BE49-F238E27FC236}">
                <a16:creationId xmlns:a16="http://schemas.microsoft.com/office/drawing/2014/main" id="{2DD3F846-0483-40F5-A881-0C1AD2A0C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360045"/>
            <a:ext cx="8428482" cy="44234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Content Placeholder 13" descr="A screenshot of a computer&#10;&#10;Description automatically generated">
            <a:extLst>
              <a:ext uri="{FF2B5EF4-FFF2-40B4-BE49-F238E27FC236}">
                <a16:creationId xmlns:a16="http://schemas.microsoft.com/office/drawing/2014/main" id="{EDB68AA9-057F-A59B-296C-F6853A9788CA}"/>
              </a:ext>
            </a:extLst>
          </p:cNvPr>
          <p:cNvPicPr>
            <a:picLocks noGrp="1" noChangeAspect="1"/>
          </p:cNvPicPr>
          <p:nvPr>
            <p:ph idx="1"/>
          </p:nvPr>
        </p:nvPicPr>
        <p:blipFill>
          <a:blip r:embed="rId3"/>
          <a:stretch>
            <a:fillRect/>
          </a:stretch>
        </p:blipFill>
        <p:spPr>
          <a:xfrm>
            <a:off x="927029" y="601344"/>
            <a:ext cx="7289941" cy="3954792"/>
          </a:xfrm>
          <a:prstGeom prst="rect">
            <a:avLst/>
          </a:prstGeom>
        </p:spPr>
      </p:pic>
    </p:spTree>
    <p:extLst>
      <p:ext uri="{BB962C8B-B14F-4D97-AF65-F5344CB8AC3E}">
        <p14:creationId xmlns:p14="http://schemas.microsoft.com/office/powerpoint/2010/main" val="318072757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p:txBody>
          <a:bodyPr/>
          <a:lstStyle/>
          <a:p>
            <a:r>
              <a:rPr lang="en-US" dirty="0"/>
              <a:t>The gradient</a:t>
            </a:r>
          </a:p>
        </p:txBody>
      </p:sp>
      <p:pic>
        <p:nvPicPr>
          <p:cNvPr id="5" name="Content Placeholder 4">
            <a:extLst>
              <a:ext uri="{FF2B5EF4-FFF2-40B4-BE49-F238E27FC236}">
                <a16:creationId xmlns:a16="http://schemas.microsoft.com/office/drawing/2014/main" id="{18C2561E-676A-8F46-A143-916F5F5F47DA}"/>
              </a:ext>
            </a:extLst>
          </p:cNvPr>
          <p:cNvPicPr>
            <a:picLocks noGrp="1" noChangeAspect="1"/>
          </p:cNvPicPr>
          <p:nvPr>
            <p:ph idx="1"/>
          </p:nvPr>
        </p:nvPicPr>
        <p:blipFill>
          <a:blip r:embed="rId3"/>
          <a:stretch>
            <a:fillRect/>
          </a:stretch>
        </p:blipFill>
        <p:spPr>
          <a:xfrm>
            <a:off x="1752600" y="1571714"/>
            <a:ext cx="5410200" cy="2131291"/>
          </a:xfr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0D8BFD3-B4CB-B14D-8B26-2158BD64750A}"/>
                  </a:ext>
                </a:extLst>
              </p:cNvPr>
              <p:cNvSpPr txBox="1"/>
              <p:nvPr/>
            </p:nvSpPr>
            <p:spPr>
              <a:xfrm>
                <a:off x="318848" y="971550"/>
                <a:ext cx="8858282" cy="1200329"/>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 </a:t>
                </a:r>
              </a:p>
              <a:p>
                <a:endParaRPr lang="en-US" dirty="0"/>
              </a:p>
            </p:txBody>
          </p:sp>
        </mc:Choice>
        <mc:Fallback xmlns="">
          <p:sp>
            <p:nvSpPr>
              <p:cNvPr id="6" name="TextBox 5">
                <a:extLst>
                  <a:ext uri="{FF2B5EF4-FFF2-40B4-BE49-F238E27FC236}">
                    <a16:creationId xmlns:a16="http://schemas.microsoft.com/office/drawing/2014/main" id="{70D8BFD3-B4CB-B14D-8B26-2158BD64750A}"/>
                  </a:ext>
                </a:extLst>
              </p:cNvPr>
              <p:cNvSpPr txBox="1">
                <a:spLocks noRot="1" noChangeAspect="1" noMove="1" noResize="1" noEditPoints="1" noAdjustHandles="1" noChangeArrowheads="1" noChangeShapeType="1" noTextEdit="1"/>
              </p:cNvSpPr>
              <p:nvPr/>
            </p:nvSpPr>
            <p:spPr>
              <a:xfrm>
                <a:off x="318848" y="971550"/>
                <a:ext cx="8858282" cy="1200329"/>
              </a:xfrm>
              <a:prstGeom prst="rect">
                <a:avLst/>
              </a:prstGeom>
              <a:blipFill>
                <a:blip r:embed="rId4"/>
                <a:stretch>
                  <a:fillRect l="-1032" t="-4061"/>
                </a:stretch>
              </a:blipFill>
            </p:spPr>
            <p:txBody>
              <a:bodyPr/>
              <a:lstStyle/>
              <a:p>
                <a:r>
                  <a:rPr lang="en-PK">
                    <a:noFill/>
                  </a:rPr>
                  <a:t> </a:t>
                </a:r>
              </a:p>
            </p:txBody>
          </p:sp>
        </mc:Fallback>
      </mc:AlternateContent>
      <p:sp>
        <p:nvSpPr>
          <p:cNvPr id="7" name="TextBox 6">
            <a:extLst>
              <a:ext uri="{FF2B5EF4-FFF2-40B4-BE49-F238E27FC236}">
                <a16:creationId xmlns:a16="http://schemas.microsoft.com/office/drawing/2014/main" id="{28D04486-FC7F-3E42-AA6F-DDA569C6AE51}"/>
              </a:ext>
            </a:extLst>
          </p:cNvPr>
          <p:cNvSpPr txBox="1"/>
          <p:nvPr/>
        </p:nvSpPr>
        <p:spPr>
          <a:xfrm>
            <a:off x="552598" y="3756451"/>
            <a:ext cx="8038804" cy="461665"/>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The final equation for updating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based on the gradient is thus </a:t>
            </a:r>
          </a:p>
        </p:txBody>
      </p:sp>
      <p:pic>
        <p:nvPicPr>
          <p:cNvPr id="9" name="Picture 8">
            <a:extLst>
              <a:ext uri="{FF2B5EF4-FFF2-40B4-BE49-F238E27FC236}">
                <a16:creationId xmlns:a16="http://schemas.microsoft.com/office/drawing/2014/main" id="{0743EA16-4E01-3C4B-B55B-D7D035506244}"/>
              </a:ext>
            </a:extLst>
          </p:cNvPr>
          <p:cNvPicPr>
            <a:picLocks noChangeAspect="1"/>
          </p:cNvPicPr>
          <p:nvPr/>
        </p:nvPicPr>
        <p:blipFill>
          <a:blip r:embed="rId5"/>
          <a:stretch>
            <a:fillRect/>
          </a:stretch>
        </p:blipFill>
        <p:spPr>
          <a:xfrm>
            <a:off x="2286000" y="4400550"/>
            <a:ext cx="4259299" cy="488772"/>
          </a:xfrm>
          <a:prstGeom prst="rect">
            <a:avLst/>
          </a:prstGeom>
        </p:spPr>
      </p:pic>
    </p:spTree>
    <p:extLst>
      <p:ext uri="{BB962C8B-B14F-4D97-AF65-F5344CB8AC3E}">
        <p14:creationId xmlns:p14="http://schemas.microsoft.com/office/powerpoint/2010/main" val="363468430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a:xfrm>
            <a:off x="381000" y="119702"/>
            <a:ext cx="8796130" cy="680397"/>
          </a:xfrm>
        </p:spPr>
        <p:txBody>
          <a:bodyPr>
            <a:normAutofit/>
          </a:bodyPr>
          <a:lstStyle/>
          <a:p>
            <a:r>
              <a:rPr lang="en-US" sz="3000" dirty="0">
                <a:cs typeface="Calibri" panose="020F0502020204030204" pitchFamily="34" charset="0"/>
              </a:rPr>
              <a:t>What are these partial derivatives for logistic regression?</a:t>
            </a:r>
          </a:p>
        </p:txBody>
      </p:sp>
      <p:sp>
        <p:nvSpPr>
          <p:cNvPr id="6" name="TextBox 5">
            <a:extLst>
              <a:ext uri="{FF2B5EF4-FFF2-40B4-BE49-F238E27FC236}">
                <a16:creationId xmlns:a16="http://schemas.microsoft.com/office/drawing/2014/main" id="{70D8BFD3-B4CB-B14D-8B26-2158BD64750A}"/>
              </a:ext>
            </a:extLst>
          </p:cNvPr>
          <p:cNvSpPr txBox="1"/>
          <p:nvPr/>
        </p:nvSpPr>
        <p:spPr>
          <a:xfrm>
            <a:off x="457200" y="1237925"/>
            <a:ext cx="8858282" cy="46166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The loss function</a:t>
            </a:r>
          </a:p>
        </p:txBody>
      </p:sp>
      <p:pic>
        <p:nvPicPr>
          <p:cNvPr id="4" name="Picture 3">
            <a:extLst>
              <a:ext uri="{FF2B5EF4-FFF2-40B4-BE49-F238E27FC236}">
                <a16:creationId xmlns:a16="http://schemas.microsoft.com/office/drawing/2014/main" id="{0709FAA3-B4AA-FE48-A523-1C313584B7E7}"/>
              </a:ext>
            </a:extLst>
          </p:cNvPr>
          <p:cNvPicPr>
            <a:picLocks noChangeAspect="1"/>
          </p:cNvPicPr>
          <p:nvPr/>
        </p:nvPicPr>
        <p:blipFill>
          <a:blip r:embed="rId3"/>
          <a:stretch>
            <a:fillRect/>
          </a:stretch>
        </p:blipFill>
        <p:spPr>
          <a:xfrm>
            <a:off x="582415" y="1743165"/>
            <a:ext cx="8186859" cy="461665"/>
          </a:xfrm>
          <a:prstGeom prst="rect">
            <a:avLst/>
          </a:prstGeom>
        </p:spPr>
      </p:pic>
      <p:pic>
        <p:nvPicPr>
          <p:cNvPr id="10" name="Picture 9">
            <a:extLst>
              <a:ext uri="{FF2B5EF4-FFF2-40B4-BE49-F238E27FC236}">
                <a16:creationId xmlns:a16="http://schemas.microsoft.com/office/drawing/2014/main" id="{85BD547B-91E1-E54B-8265-778F073F461A}"/>
              </a:ext>
            </a:extLst>
          </p:cNvPr>
          <p:cNvPicPr>
            <a:picLocks noChangeAspect="1"/>
          </p:cNvPicPr>
          <p:nvPr/>
        </p:nvPicPr>
        <p:blipFill>
          <a:blip r:embed="rId4"/>
          <a:stretch>
            <a:fillRect/>
          </a:stretch>
        </p:blipFill>
        <p:spPr>
          <a:xfrm>
            <a:off x="1219200" y="3369704"/>
            <a:ext cx="5461000" cy="1092200"/>
          </a:xfrm>
          <a:prstGeom prst="rect">
            <a:avLst/>
          </a:prstGeom>
        </p:spPr>
      </p:pic>
      <p:sp>
        <p:nvSpPr>
          <p:cNvPr id="11" name="TextBox 10">
            <a:extLst>
              <a:ext uri="{FF2B5EF4-FFF2-40B4-BE49-F238E27FC236}">
                <a16:creationId xmlns:a16="http://schemas.microsoft.com/office/drawing/2014/main" id="{CF1F3C01-18AE-C645-873B-6D77B41D3A04}"/>
              </a:ext>
            </a:extLst>
          </p:cNvPr>
          <p:cNvSpPr txBox="1"/>
          <p:nvPr/>
        </p:nvSpPr>
        <p:spPr>
          <a:xfrm>
            <a:off x="457200" y="2599083"/>
            <a:ext cx="8858282" cy="446276"/>
          </a:xfrm>
          <a:prstGeom prst="rect">
            <a:avLst/>
          </a:prstGeom>
          <a:noFill/>
        </p:spPr>
        <p:txBody>
          <a:bodyPr wrap="square" rtlCol="0">
            <a:spAutoFit/>
          </a:bodyPr>
          <a:lstStyle/>
          <a:p>
            <a:r>
              <a:rPr lang="en-US" sz="2300" dirty="0">
                <a:latin typeface="Calibri" panose="020F0502020204030204" pitchFamily="34" charset="0"/>
                <a:cs typeface="Calibri" panose="020F0502020204030204" pitchFamily="34" charset="0"/>
              </a:rPr>
              <a:t>The elegant derivative of this function</a:t>
            </a:r>
            <a:r>
              <a:rPr lang="en-US" sz="2300" dirty="0">
                <a:latin typeface="Calibri" panose="020F0502020204030204" pitchFamily="34" charset="0"/>
                <a:cs typeface="Calibri" panose="020F0502020204030204" pitchFamily="34" charset="0"/>
                <a:sym typeface="Wingdings" pitchFamily="2" charset="2"/>
              </a:rPr>
              <a:t> (see textbook 5.8 for derivation)</a:t>
            </a:r>
            <a:endParaRPr lang="en-US" sz="2300" dirty="0">
              <a:latin typeface="Calibri" panose="020F0502020204030204" pitchFamily="34" charset="0"/>
              <a:cs typeface="Calibri" panose="020F0502020204030204" pitchFamily="34" charset="0"/>
            </a:endParaRPr>
          </a:p>
        </p:txBody>
      </p:sp>
      <p:sp>
        <p:nvSpPr>
          <p:cNvPr id="13" name="Content Placeholder 12">
            <a:extLst>
              <a:ext uri="{FF2B5EF4-FFF2-40B4-BE49-F238E27FC236}">
                <a16:creationId xmlns:a16="http://schemas.microsoft.com/office/drawing/2014/main" id="{E8821EF4-41BB-7240-A11D-A848203608AA}"/>
              </a:ext>
            </a:extLst>
          </p:cNvPr>
          <p:cNvSpPr>
            <a:spLocks noGrp="1"/>
          </p:cNvSpPr>
          <p:nvPr>
            <p:ph idx="1"/>
          </p:nvPr>
        </p:nvSpPr>
        <p:spPr>
          <a:xfrm>
            <a:off x="2438400" y="800099"/>
            <a:ext cx="7543801" cy="3429000"/>
          </a:xfrm>
        </p:spPr>
        <p:txBody>
          <a:bodyPr/>
          <a:lstStyle/>
          <a:p>
            <a:endParaRPr lang="en-US" dirty="0"/>
          </a:p>
        </p:txBody>
      </p:sp>
    </p:spTree>
    <p:extLst>
      <p:ext uri="{BB962C8B-B14F-4D97-AF65-F5344CB8AC3E}">
        <p14:creationId xmlns:p14="http://schemas.microsoft.com/office/powerpoint/2010/main" val="163857678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E76DA-7714-684F-B744-4ACF287355D8}"/>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CD5D5625-7461-E948-85A9-082476166478}"/>
              </a:ext>
            </a:extLst>
          </p:cNvPr>
          <p:cNvPicPr>
            <a:picLocks noGrp="1" noChangeAspect="1"/>
          </p:cNvPicPr>
          <p:nvPr>
            <p:ph idx="1"/>
          </p:nvPr>
        </p:nvPicPr>
        <p:blipFill>
          <a:blip r:embed="rId3"/>
          <a:stretch>
            <a:fillRect/>
          </a:stretch>
        </p:blipFill>
        <p:spPr>
          <a:xfrm>
            <a:off x="764021" y="561636"/>
            <a:ext cx="7615957" cy="4020227"/>
          </a:xfrm>
        </p:spPr>
      </p:pic>
      <p:sp>
        <p:nvSpPr>
          <p:cNvPr id="3" name="Rectangle 2">
            <a:extLst>
              <a:ext uri="{FF2B5EF4-FFF2-40B4-BE49-F238E27FC236}">
                <a16:creationId xmlns:a16="http://schemas.microsoft.com/office/drawing/2014/main" id="{BAC7FF2A-A246-C74D-9B12-568B747E9527}"/>
              </a:ext>
            </a:extLst>
          </p:cNvPr>
          <p:cNvSpPr/>
          <p:nvPr/>
        </p:nvSpPr>
        <p:spPr>
          <a:xfrm>
            <a:off x="2362200" y="2419350"/>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459507E-A295-CF40-B6EC-E3AB0209F6DA}"/>
              </a:ext>
            </a:extLst>
          </p:cNvPr>
          <p:cNvSpPr/>
          <p:nvPr/>
        </p:nvSpPr>
        <p:spPr>
          <a:xfrm>
            <a:off x="2781300" y="2343149"/>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461580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p:txBody>
          <a:bodyPr/>
          <a:lstStyle/>
          <a:p>
            <a:r>
              <a:rPr lang="en-US" dirty="0"/>
              <a:t>Hyperparameters</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p:txBody>
          <a:bodyPr>
            <a:normAutofit fontScale="92500"/>
          </a:bodyPr>
          <a:lstStyle/>
          <a:p>
            <a:r>
              <a:rPr lang="en-US" dirty="0"/>
              <a:t>The learning rate </a:t>
            </a:r>
            <a:r>
              <a:rPr lang="el-GR" dirty="0"/>
              <a:t>η</a:t>
            </a:r>
            <a:r>
              <a:rPr lang="en-US" dirty="0"/>
              <a:t> is a </a:t>
            </a:r>
            <a:r>
              <a:rPr lang="en-US" b="1" dirty="0"/>
              <a:t>hyperparameter</a:t>
            </a:r>
          </a:p>
          <a:p>
            <a:pPr lvl="1"/>
            <a:r>
              <a:rPr lang="en-US" dirty="0"/>
              <a:t>too high: the learner will take big steps and overshoot</a:t>
            </a:r>
          </a:p>
          <a:p>
            <a:pPr lvl="1"/>
            <a:r>
              <a:rPr lang="en-US" dirty="0"/>
              <a:t>too low: the learner will take too long</a:t>
            </a:r>
          </a:p>
          <a:p>
            <a:r>
              <a:rPr lang="en-US" dirty="0"/>
              <a:t>Hyperparameters:</a:t>
            </a:r>
          </a:p>
          <a:p>
            <a:pPr marL="457200" indent="-457200">
              <a:buFont typeface="Arial" panose="020B0604020202020204" pitchFamily="34" charset="0"/>
              <a:buChar char="•"/>
            </a:pPr>
            <a:r>
              <a:rPr lang="en-US" dirty="0"/>
              <a:t>Briefly, a special kind of parameter for an ML model</a:t>
            </a:r>
          </a:p>
          <a:p>
            <a:pPr marL="457200" indent="-457200">
              <a:buFont typeface="Arial" panose="020B0604020202020204" pitchFamily="34" charset="0"/>
              <a:buChar char="•"/>
            </a:pPr>
            <a:r>
              <a:rPr lang="en-US" dirty="0"/>
              <a:t>Instead of being learned by algorithm from supervision (like regular parameters), they are chosen by algorithm designer.</a:t>
            </a:r>
          </a:p>
        </p:txBody>
      </p:sp>
    </p:spTree>
    <p:extLst>
      <p:ext uri="{BB962C8B-B14F-4D97-AF65-F5344CB8AC3E}">
        <p14:creationId xmlns:p14="http://schemas.microsoft.com/office/powerpoint/2010/main" val="155948395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Stochastic Gradient Descent</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955461349"/>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Stochastic Gradient Descent: An example and more details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495254441"/>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a:xfrm>
            <a:off x="822960" y="285750"/>
            <a:ext cx="7543800" cy="680397"/>
          </a:xfrm>
        </p:spPr>
        <p:txBody>
          <a:bodyPr/>
          <a:lstStyle/>
          <a:p>
            <a:r>
              <a:rPr lang="en-US" dirty="0"/>
              <a:t>Working through an example</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a:xfrm>
            <a:off x="822960" y="1200150"/>
            <a:ext cx="8244840" cy="3429000"/>
          </a:xfrm>
        </p:spPr>
        <p:txBody>
          <a:bodyPr>
            <a:normAutofit/>
          </a:bodyPr>
          <a:lstStyle/>
          <a:p>
            <a:r>
              <a:rPr lang="en-US" dirty="0"/>
              <a:t>One step of gradient descent</a:t>
            </a:r>
          </a:p>
          <a:p>
            <a:r>
              <a:rPr lang="en-US" dirty="0"/>
              <a:t>A mini-sentiment example, where the true y=1 (positive)</a:t>
            </a:r>
          </a:p>
          <a:p>
            <a:r>
              <a:rPr lang="en-US" dirty="0"/>
              <a:t>Two features:</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(count of positive lexicon words) </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(count of negative lexicon words) </a:t>
            </a:r>
          </a:p>
          <a:p>
            <a:pPr marL="9525" lvl="3" indent="0">
              <a:buNone/>
            </a:pPr>
            <a:r>
              <a:rPr lang="en-US" sz="2400" dirty="0"/>
              <a:t>Assume 3 parameters (2 weights and 1 bias) in Θ</a:t>
            </a:r>
            <a:r>
              <a:rPr lang="en-US" sz="2400" baseline="30000" dirty="0"/>
              <a:t>0</a:t>
            </a:r>
            <a:r>
              <a:rPr lang="en-US" sz="2400" dirty="0"/>
              <a:t> are zero:</a:t>
            </a:r>
            <a:endParaRPr lang="en-US" sz="2400" baseline="30000" dirty="0"/>
          </a:p>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l-GR" sz="2200" dirty="0">
                <a:latin typeface="Calibri" panose="020F0502020204030204" pitchFamily="34" charset="0"/>
                <a:cs typeface="Calibri" panose="020F0502020204030204" pitchFamily="34" charset="0"/>
              </a:rPr>
              <a:t>η = 0.1 </a:t>
            </a:r>
          </a:p>
          <a:p>
            <a:pPr marL="436563" lvl="3" indent="0">
              <a:buNone/>
            </a:pPr>
            <a:endParaRPr lang="en-US" sz="2400" dirty="0"/>
          </a:p>
          <a:p>
            <a:endParaRPr lang="en-US" dirty="0"/>
          </a:p>
          <a:p>
            <a:endParaRPr lang="en-US" dirty="0"/>
          </a:p>
        </p:txBody>
      </p:sp>
    </p:spTree>
    <p:extLst>
      <p:ext uri="{BB962C8B-B14F-4D97-AF65-F5344CB8AC3E}">
        <p14:creationId xmlns:p14="http://schemas.microsoft.com/office/powerpoint/2010/main" val="992843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60FCF-0ABB-F640-B4AF-E6C675A09B55}"/>
              </a:ext>
            </a:extLst>
          </p:cNvPr>
          <p:cNvSpPr>
            <a:spLocks noGrp="1"/>
          </p:cNvSpPr>
          <p:nvPr>
            <p:ph type="title"/>
          </p:nvPr>
        </p:nvSpPr>
        <p:spPr>
          <a:xfrm>
            <a:off x="822960" y="214953"/>
            <a:ext cx="8092440" cy="726329"/>
          </a:xfrm>
        </p:spPr>
        <p:txBody>
          <a:bodyPr>
            <a:normAutofit fontScale="90000"/>
          </a:bodyPr>
          <a:lstStyle/>
          <a:p>
            <a:r>
              <a:rPr lang="en-US" dirty="0"/>
              <a:t>Finding the correct class c from a document d in</a:t>
            </a:r>
            <a:br>
              <a:rPr lang="en-US" dirty="0"/>
            </a:br>
            <a:r>
              <a:rPr lang="en-US" dirty="0"/>
              <a:t>Generative vs Discriminative Classifiers</a:t>
            </a:r>
          </a:p>
        </p:txBody>
      </p:sp>
      <p:sp>
        <p:nvSpPr>
          <p:cNvPr id="3" name="Content Placeholder 2">
            <a:extLst>
              <a:ext uri="{FF2B5EF4-FFF2-40B4-BE49-F238E27FC236}">
                <a16:creationId xmlns:a16="http://schemas.microsoft.com/office/drawing/2014/main" id="{BB7A404B-B903-5248-8AE8-E8E69451C80C}"/>
              </a:ext>
            </a:extLst>
          </p:cNvPr>
          <p:cNvSpPr>
            <a:spLocks noGrp="1"/>
          </p:cNvSpPr>
          <p:nvPr>
            <p:ph idx="1"/>
          </p:nvPr>
        </p:nvSpPr>
        <p:spPr>
          <a:xfrm>
            <a:off x="851792" y="1200150"/>
            <a:ext cx="7543801" cy="3017520"/>
          </a:xfrm>
        </p:spPr>
        <p:txBody>
          <a:bodyPr>
            <a:normAutofit/>
          </a:bodyPr>
          <a:lstStyle/>
          <a:p>
            <a:r>
              <a:rPr lang="en-US" sz="2800" dirty="0"/>
              <a:t>Naive Bayes</a:t>
            </a:r>
          </a:p>
          <a:p>
            <a:endParaRPr lang="en-US" sz="2800" dirty="0"/>
          </a:p>
          <a:p>
            <a:endParaRPr lang="en-US" sz="2800" dirty="0"/>
          </a:p>
          <a:p>
            <a:endParaRPr lang="en-US" sz="1800" dirty="0"/>
          </a:p>
          <a:p>
            <a:r>
              <a:rPr lang="en-US" sz="2800" dirty="0"/>
              <a:t>Logistic Regression</a:t>
            </a:r>
          </a:p>
          <a:p>
            <a:pPr lvl="8"/>
            <a:endParaRPr lang="en-US" sz="2350" dirty="0"/>
          </a:p>
        </p:txBody>
      </p:sp>
      <p:sp>
        <p:nvSpPr>
          <p:cNvPr id="4" name="Slide Number Placeholder 3">
            <a:extLst>
              <a:ext uri="{FF2B5EF4-FFF2-40B4-BE49-F238E27FC236}">
                <a16:creationId xmlns:a16="http://schemas.microsoft.com/office/drawing/2014/main" id="{E2E0901A-ED5E-5242-BDCB-47D00B0013DC}"/>
              </a:ext>
            </a:extLst>
          </p:cNvPr>
          <p:cNvSpPr>
            <a:spLocks noGrp="1"/>
          </p:cNvSpPr>
          <p:nvPr>
            <p:ph type="sldNum" sz="quarter" idx="12"/>
          </p:nvPr>
        </p:nvSpPr>
        <p:spPr/>
        <p:txBody>
          <a:bodyPr/>
          <a:lstStyle/>
          <a:p>
            <a:fld id="{D07771B2-D7F7-364E-B6F3-F7FE93606BCE}" type="slidenum">
              <a:rPr lang="en-US" smtClean="0"/>
              <a:t>7</a:t>
            </a:fld>
            <a:endParaRPr lang="en-US"/>
          </a:p>
        </p:txBody>
      </p:sp>
      <p:pic>
        <p:nvPicPr>
          <p:cNvPr id="5" name="Picture 4">
            <a:extLst>
              <a:ext uri="{FF2B5EF4-FFF2-40B4-BE49-F238E27FC236}">
                <a16:creationId xmlns:a16="http://schemas.microsoft.com/office/drawing/2014/main" id="{39A7D412-FEE0-0F45-B8E1-4912BAD0E421}"/>
              </a:ext>
            </a:extLst>
          </p:cNvPr>
          <p:cNvPicPr>
            <a:picLocks noChangeAspect="1"/>
          </p:cNvPicPr>
          <p:nvPr/>
        </p:nvPicPr>
        <p:blipFill>
          <a:blip r:embed="rId2"/>
          <a:stretch>
            <a:fillRect/>
          </a:stretch>
        </p:blipFill>
        <p:spPr>
          <a:xfrm>
            <a:off x="1874691" y="1733550"/>
            <a:ext cx="4079421" cy="1284857"/>
          </a:xfrm>
          <a:prstGeom prst="rect">
            <a:avLst/>
          </a:prstGeom>
        </p:spPr>
      </p:pic>
      <p:pic>
        <p:nvPicPr>
          <p:cNvPr id="6" name="Picture 5">
            <a:extLst>
              <a:ext uri="{FF2B5EF4-FFF2-40B4-BE49-F238E27FC236}">
                <a16:creationId xmlns:a16="http://schemas.microsoft.com/office/drawing/2014/main" id="{8E5C9343-535A-2841-8EC7-01E995E3EC6F}"/>
              </a:ext>
            </a:extLst>
          </p:cNvPr>
          <p:cNvPicPr>
            <a:picLocks noChangeAspect="1"/>
          </p:cNvPicPr>
          <p:nvPr/>
        </p:nvPicPr>
        <p:blipFill>
          <a:blip r:embed="rId3"/>
          <a:stretch>
            <a:fillRect/>
          </a:stretch>
        </p:blipFill>
        <p:spPr>
          <a:xfrm>
            <a:off x="1844395" y="3811926"/>
            <a:ext cx="1943100" cy="1124952"/>
          </a:xfrm>
          <a:prstGeom prst="rect">
            <a:avLst/>
          </a:prstGeom>
        </p:spPr>
      </p:pic>
      <p:sp>
        <p:nvSpPr>
          <p:cNvPr id="7" name="TextBox 6">
            <a:extLst>
              <a:ext uri="{FF2B5EF4-FFF2-40B4-BE49-F238E27FC236}">
                <a16:creationId xmlns:a16="http://schemas.microsoft.com/office/drawing/2014/main" id="{101245B3-6B6A-544F-9D93-41BBDCA260A0}"/>
              </a:ext>
            </a:extLst>
          </p:cNvPr>
          <p:cNvSpPr txBox="1"/>
          <p:nvPr/>
        </p:nvSpPr>
        <p:spPr>
          <a:xfrm>
            <a:off x="3939902" y="4029730"/>
            <a:ext cx="1082348" cy="523220"/>
          </a:xfrm>
          <a:prstGeom prst="rect">
            <a:avLst/>
          </a:prstGeom>
          <a:noFill/>
        </p:spPr>
        <p:txBody>
          <a:bodyPr wrap="none" rtlCol="0">
            <a:spAutoFit/>
          </a:bodyPr>
          <a:lstStyle/>
          <a:p>
            <a:r>
              <a:rPr lang="en-US" sz="2800" i="1" dirty="0">
                <a:latin typeface="Times New Roman" panose="02020603050405020304" pitchFamily="18" charset="0"/>
                <a:cs typeface="Times New Roman" panose="02020603050405020304" pitchFamily="18" charset="0"/>
              </a:rPr>
              <a:t>P(</a:t>
            </a:r>
            <a:r>
              <a:rPr lang="en-US" sz="2800" i="1" dirty="0" err="1">
                <a:latin typeface="Times New Roman" panose="02020603050405020304" pitchFamily="18" charset="0"/>
                <a:cs typeface="Times New Roman" panose="02020603050405020304" pitchFamily="18" charset="0"/>
              </a:rPr>
              <a:t>c|d</a:t>
            </a:r>
            <a:r>
              <a:rPr lang="en-US" sz="2800" i="1" dirty="0">
                <a:latin typeface="Times New Roman" panose="02020603050405020304" pitchFamily="18" charset="0"/>
                <a:cs typeface="Times New Roman" panose="02020603050405020304" pitchFamily="18" charset="0"/>
              </a:rPr>
              <a:t>)</a:t>
            </a:r>
          </a:p>
        </p:txBody>
      </p:sp>
      <p:sp>
        <p:nvSpPr>
          <p:cNvPr id="8" name="TextBox 7">
            <a:extLst>
              <a:ext uri="{FF2B5EF4-FFF2-40B4-BE49-F238E27FC236}">
                <a16:creationId xmlns:a16="http://schemas.microsoft.com/office/drawing/2014/main" id="{9AAF52A1-14C7-D74B-8CCA-BDA0E5853277}"/>
              </a:ext>
            </a:extLst>
          </p:cNvPr>
          <p:cNvSpPr txBox="1"/>
          <p:nvPr/>
        </p:nvSpPr>
        <p:spPr>
          <a:xfrm>
            <a:off x="3886200" y="3664883"/>
            <a:ext cx="1277914"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posterior</a:t>
            </a:r>
          </a:p>
        </p:txBody>
      </p:sp>
    </p:spTree>
    <p:extLst>
      <p:ext uri="{BB962C8B-B14F-4D97-AF65-F5344CB8AC3E}">
        <p14:creationId xmlns:p14="http://schemas.microsoft.com/office/powerpoint/2010/main" val="48928911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5"/>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209800" y="3490378"/>
            <a:ext cx="2359098"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387316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667000" y="3490378"/>
            <a:ext cx="1676400"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937664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D565DE5E-3EA5-D140-9AE7-ACD4B780583A}"/>
              </a:ext>
            </a:extLst>
          </p:cNvPr>
          <p:cNvSpPr/>
          <p:nvPr/>
        </p:nvSpPr>
        <p:spPr>
          <a:xfrm>
            <a:off x="4626631" y="3543251"/>
            <a:ext cx="416970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927513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52F6F2D7-2C04-B547-B7C9-79BD65A9EC7C}"/>
              </a:ext>
            </a:extLst>
          </p:cNvPr>
          <p:cNvSpPr/>
          <p:nvPr/>
        </p:nvSpPr>
        <p:spPr>
          <a:xfrm>
            <a:off x="6476999" y="3543251"/>
            <a:ext cx="23193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609733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5"/>
          <a:stretch>
            <a:fillRect/>
          </a:stretch>
        </p:blipFill>
        <p:spPr>
          <a:xfrm>
            <a:off x="4056265" y="2144501"/>
            <a:ext cx="3564749" cy="712950"/>
          </a:xfrm>
          <a:prstGeom prst="rect">
            <a:avLst/>
          </a:prstGeom>
        </p:spPr>
      </p:pic>
    </p:spTree>
    <p:extLst>
      <p:ext uri="{BB962C8B-B14F-4D97-AF65-F5344CB8AC3E}">
        <p14:creationId xmlns:p14="http://schemas.microsoft.com/office/powerpoint/2010/main" val="310846565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2286001" y="3543251"/>
            <a:ext cx="651033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730653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4724399" y="3543251"/>
            <a:ext cx="40719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033418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5"/>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Tree>
    <p:extLst>
      <p:ext uri="{BB962C8B-B14F-4D97-AF65-F5344CB8AC3E}">
        <p14:creationId xmlns:p14="http://schemas.microsoft.com/office/powerpoint/2010/main" val="29985841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5"/>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15" name="TextBox 14">
            <a:extLst>
              <a:ext uri="{FF2B5EF4-FFF2-40B4-BE49-F238E27FC236}">
                <a16:creationId xmlns:a16="http://schemas.microsoft.com/office/drawing/2014/main" id="{E00C07F3-360A-F94C-B949-4EA1B40C0E97}"/>
              </a:ext>
            </a:extLst>
          </p:cNvPr>
          <p:cNvSpPr txBox="1"/>
          <p:nvPr/>
        </p:nvSpPr>
        <p:spPr>
          <a:xfrm>
            <a:off x="626465" y="4758620"/>
            <a:ext cx="7744428"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Note that enough negative examples would eventually make w</a:t>
            </a:r>
            <a:r>
              <a:rPr lang="en-US" sz="2000" baseline="-25000" dirty="0">
                <a:latin typeface="Calibri" panose="020F0502020204030204" pitchFamily="34" charset="0"/>
                <a:cs typeface="Calibri" panose="020F0502020204030204" pitchFamily="34" charset="0"/>
              </a:rPr>
              <a:t>2</a:t>
            </a:r>
            <a:r>
              <a:rPr lang="en-US" sz="2000" dirty="0">
                <a:latin typeface="Calibri" panose="020F0502020204030204" pitchFamily="34" charset="0"/>
                <a:cs typeface="Calibri" panose="020F0502020204030204" pitchFamily="34" charset="0"/>
              </a:rPr>
              <a:t> negative</a:t>
            </a:r>
          </a:p>
        </p:txBody>
      </p:sp>
    </p:spTree>
    <p:extLst>
      <p:ext uri="{BB962C8B-B14F-4D97-AF65-F5344CB8AC3E}">
        <p14:creationId xmlns:p14="http://schemas.microsoft.com/office/powerpoint/2010/main" val="43951837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AE97F-18A8-6D4B-8675-65B869DB16AC}"/>
              </a:ext>
            </a:extLst>
          </p:cNvPr>
          <p:cNvSpPr>
            <a:spLocks noGrp="1"/>
          </p:cNvSpPr>
          <p:nvPr>
            <p:ph type="title"/>
          </p:nvPr>
        </p:nvSpPr>
        <p:spPr/>
        <p:txBody>
          <a:bodyPr/>
          <a:lstStyle/>
          <a:p>
            <a:r>
              <a:rPr lang="en-US" dirty="0"/>
              <a:t>Mini-batch training</a:t>
            </a:r>
          </a:p>
        </p:txBody>
      </p:sp>
      <p:sp>
        <p:nvSpPr>
          <p:cNvPr id="3" name="Content Placeholder 2">
            <a:extLst>
              <a:ext uri="{FF2B5EF4-FFF2-40B4-BE49-F238E27FC236}">
                <a16:creationId xmlns:a16="http://schemas.microsoft.com/office/drawing/2014/main" id="{5E3A3A6A-C554-A848-8361-300A8EE9EAEB}"/>
              </a:ext>
            </a:extLst>
          </p:cNvPr>
          <p:cNvSpPr>
            <a:spLocks noGrp="1"/>
          </p:cNvSpPr>
          <p:nvPr>
            <p:ph idx="1"/>
          </p:nvPr>
        </p:nvSpPr>
        <p:spPr/>
        <p:txBody>
          <a:bodyPr>
            <a:normAutofit/>
          </a:bodyPr>
          <a:lstStyle/>
          <a:p>
            <a:r>
              <a:rPr lang="en-US" dirty="0"/>
              <a:t>Stochastic gradient descent chooses a single random example at a time.</a:t>
            </a:r>
          </a:p>
          <a:p>
            <a:r>
              <a:rPr lang="en-US" dirty="0"/>
              <a:t>That can result in choppy movements</a:t>
            </a:r>
          </a:p>
          <a:p>
            <a:r>
              <a:rPr lang="en-US" dirty="0"/>
              <a:t>More common to compute gradient over batches of training instances.</a:t>
            </a:r>
          </a:p>
          <a:p>
            <a:r>
              <a:rPr lang="en-US" b="1" dirty="0"/>
              <a:t>Batch training</a:t>
            </a:r>
            <a:r>
              <a:rPr lang="en-US" dirty="0"/>
              <a:t>: entire dataset</a:t>
            </a:r>
          </a:p>
          <a:p>
            <a:r>
              <a:rPr lang="en-US" b="1" dirty="0"/>
              <a:t>Mini-batch training</a:t>
            </a:r>
            <a:r>
              <a:rPr lang="en-US" dirty="0"/>
              <a:t>: </a:t>
            </a:r>
            <a:r>
              <a:rPr lang="en-US" i="1" dirty="0"/>
              <a:t>m</a:t>
            </a:r>
            <a:r>
              <a:rPr lang="en-US" dirty="0"/>
              <a:t> examples (512, or 1024)</a:t>
            </a:r>
          </a:p>
          <a:p>
            <a:endParaRPr lang="en-US" dirty="0"/>
          </a:p>
        </p:txBody>
      </p:sp>
    </p:spTree>
    <p:extLst>
      <p:ext uri="{BB962C8B-B14F-4D97-AF65-F5344CB8AC3E}">
        <p14:creationId xmlns:p14="http://schemas.microsoft.com/office/powerpoint/2010/main" val="2047795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38A50-E221-5742-A796-26D3A29D40BE}"/>
              </a:ext>
            </a:extLst>
          </p:cNvPr>
          <p:cNvSpPr>
            <a:spLocks noGrp="1"/>
          </p:cNvSpPr>
          <p:nvPr>
            <p:ph type="title"/>
          </p:nvPr>
        </p:nvSpPr>
        <p:spPr>
          <a:xfrm>
            <a:off x="685800" y="285750"/>
            <a:ext cx="8229600" cy="680397"/>
          </a:xfrm>
        </p:spPr>
        <p:txBody>
          <a:bodyPr>
            <a:normAutofit fontScale="90000"/>
          </a:bodyPr>
          <a:lstStyle/>
          <a:p>
            <a:r>
              <a:rPr lang="en-US" dirty="0"/>
              <a:t>Components of a probabilistic machine learning classifier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2F68FE4-1FD8-3040-9E2F-9C0576A0486C}"/>
                  </a:ext>
                </a:extLst>
              </p:cNvPr>
              <p:cNvSpPr>
                <a:spLocks noGrp="1"/>
              </p:cNvSpPr>
              <p:nvPr>
                <p:ph idx="1"/>
              </p:nvPr>
            </p:nvSpPr>
            <p:spPr>
              <a:xfrm>
                <a:off x="822960" y="1749104"/>
                <a:ext cx="8168640" cy="3565845"/>
              </a:xfrm>
            </p:spPr>
            <p:txBody>
              <a:bodyPr>
                <a:normAutofit/>
              </a:bodyPr>
              <a:lstStyle/>
              <a:p>
                <a:pPr marL="514350" indent="-514350">
                  <a:buFont typeface="+mj-lt"/>
                  <a:buAutoNum type="arabicPeriod"/>
                </a:pPr>
                <a:r>
                  <a:rPr lang="en-US" sz="2400" dirty="0"/>
                  <a:t>A </a:t>
                </a:r>
                <a:r>
                  <a:rPr lang="en-US" sz="2400" b="1" dirty="0"/>
                  <a:t>feature representation </a:t>
                </a:r>
                <a:r>
                  <a:rPr lang="en-US" sz="2400" dirty="0"/>
                  <a:t>of the input. For each input observation </a:t>
                </a:r>
                <a:r>
                  <a:rPr lang="en-US" sz="2400" i="1" dirty="0"/>
                  <a:t>x</a:t>
                </a:r>
                <a:r>
                  <a:rPr lang="en-US" sz="2400" baseline="30000" dirty="0"/>
                  <a:t>(</a:t>
                </a:r>
                <a:r>
                  <a:rPr lang="en-US" sz="2400" i="1" baseline="30000" dirty="0" err="1"/>
                  <a:t>i</a:t>
                </a:r>
                <a:r>
                  <a:rPr lang="en-US" sz="2400" baseline="30000" dirty="0"/>
                  <a:t>)</a:t>
                </a:r>
                <a:r>
                  <a:rPr lang="en-US" sz="2400" dirty="0"/>
                  <a:t>, a vector of features [</a:t>
                </a:r>
                <a:r>
                  <a:rPr lang="en-US" sz="2400" i="1" dirty="0"/>
                  <a:t>x</a:t>
                </a:r>
                <a:r>
                  <a:rPr lang="en-US" sz="2400" baseline="-25000" dirty="0"/>
                  <a:t>1</a:t>
                </a:r>
                <a:r>
                  <a:rPr lang="en-US" sz="2400" dirty="0"/>
                  <a:t>, </a:t>
                </a:r>
                <a:r>
                  <a:rPr lang="en-US" sz="2400" i="1" dirty="0"/>
                  <a:t>x</a:t>
                </a:r>
                <a:r>
                  <a:rPr lang="en-US" sz="2400" baseline="-25000" dirty="0"/>
                  <a:t>2</a:t>
                </a:r>
                <a:r>
                  <a:rPr lang="en-US" sz="2400" dirty="0"/>
                  <a:t>, ... , </a:t>
                </a:r>
                <a:r>
                  <a:rPr lang="en-US" sz="2400" i="1" dirty="0" err="1"/>
                  <a:t>x</a:t>
                </a:r>
                <a:r>
                  <a:rPr lang="en-US" sz="2400" i="1" baseline="-25000" dirty="0" err="1"/>
                  <a:t>n</a:t>
                </a:r>
                <a:r>
                  <a:rPr lang="en-US" sz="2400" dirty="0"/>
                  <a:t>]. Feature </a:t>
                </a:r>
                <a:r>
                  <a:rPr lang="en-US" sz="2400" i="1" dirty="0"/>
                  <a:t>j </a:t>
                </a:r>
                <a:r>
                  <a:rPr lang="en-US" sz="2400" dirty="0"/>
                  <a:t>for input </a:t>
                </a:r>
                <a:r>
                  <a:rPr lang="en-US" sz="2400" i="1" dirty="0"/>
                  <a:t>x</a:t>
                </a:r>
                <a:r>
                  <a:rPr lang="en-US" sz="2400" baseline="30000" dirty="0"/>
                  <a:t>(</a:t>
                </a:r>
                <a:r>
                  <a:rPr lang="en-US" sz="2400" i="1" baseline="30000" dirty="0" err="1"/>
                  <a:t>i</a:t>
                </a:r>
                <a:r>
                  <a:rPr lang="en-US" sz="2400" baseline="30000" dirty="0"/>
                  <a:t>) </a:t>
                </a:r>
                <a:r>
                  <a:rPr lang="en-US" sz="2400" dirty="0"/>
                  <a:t>is </a:t>
                </a:r>
                <a:r>
                  <a:rPr lang="en-US" sz="2400" dirty="0" err="1"/>
                  <a:t>x</a:t>
                </a:r>
                <a:r>
                  <a:rPr lang="en-US" sz="2400" baseline="-25000" dirty="0" err="1"/>
                  <a:t>j</a:t>
                </a:r>
                <a:r>
                  <a:rPr lang="en-US" sz="2400" dirty="0"/>
                  <a:t>, more completely  </a:t>
                </a:r>
                <a:r>
                  <a:rPr lang="en-US" sz="2400" i="1" dirty="0" err="1"/>
                  <a:t>x</a:t>
                </a:r>
                <a:r>
                  <a:rPr lang="en-US" sz="2400" i="1" baseline="-25000" dirty="0" err="1"/>
                  <a:t>j</a:t>
                </a:r>
                <a:r>
                  <a:rPr lang="en-US" sz="2400" baseline="30000" dirty="0"/>
                  <a:t>(</a:t>
                </a:r>
                <a:r>
                  <a:rPr lang="en-US" sz="2400" i="1" baseline="30000" dirty="0" err="1"/>
                  <a:t>i</a:t>
                </a:r>
                <a:r>
                  <a:rPr lang="en-US" sz="2400" baseline="30000" dirty="0"/>
                  <a:t>)</a:t>
                </a:r>
                <a:r>
                  <a:rPr lang="en-US" sz="2400" dirty="0"/>
                  <a:t>, or sometimes </a:t>
                </a:r>
                <a:r>
                  <a:rPr lang="en-US" sz="2400" i="1" dirty="0"/>
                  <a:t>f</a:t>
                </a:r>
                <a:r>
                  <a:rPr lang="en-US" sz="2400" i="1" baseline="-25000" dirty="0"/>
                  <a:t>j</a:t>
                </a:r>
                <a:r>
                  <a:rPr lang="en-US" sz="2400" dirty="0"/>
                  <a:t>(</a:t>
                </a:r>
                <a:r>
                  <a:rPr lang="en-US" sz="2400" i="1" dirty="0"/>
                  <a:t>x</a:t>
                </a:r>
                <a:r>
                  <a:rPr lang="en-US" sz="2400" dirty="0"/>
                  <a:t>).</a:t>
                </a:r>
              </a:p>
              <a:p>
                <a:pPr marL="514350" indent="-514350">
                  <a:buFont typeface="+mj-lt"/>
                  <a:buAutoNum type="arabicPeriod"/>
                </a:pPr>
                <a:r>
                  <a:rPr lang="en-US" sz="2400" dirty="0"/>
                  <a:t>A </a:t>
                </a:r>
                <a:r>
                  <a:rPr lang="en-US" sz="2400" b="1" dirty="0"/>
                  <a:t>classification function </a:t>
                </a:r>
                <a:r>
                  <a:rPr lang="en-US" sz="2400" dirty="0"/>
                  <a:t>that computes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oMath>
                </a14:m>
                <a:r>
                  <a:rPr lang="en-US" sz="2400" dirty="0"/>
                  <a:t>, the estimated class, via </a:t>
                </a:r>
                <a:r>
                  <a:rPr lang="en-US" sz="2400" i="1" dirty="0"/>
                  <a:t>p</a:t>
                </a:r>
                <a:r>
                  <a:rPr lang="en-US" sz="2400" dirty="0"/>
                  <a:t>(</a:t>
                </a:r>
                <a:r>
                  <a:rPr lang="en-US" sz="2400" i="1" dirty="0" err="1"/>
                  <a:t>y</a:t>
                </a:r>
                <a:r>
                  <a:rPr lang="en-US" sz="2400" dirty="0" err="1"/>
                  <a:t>|</a:t>
                </a:r>
                <a:r>
                  <a:rPr lang="en-US" sz="2400" i="1" dirty="0" err="1"/>
                  <a:t>x</a:t>
                </a:r>
                <a:r>
                  <a:rPr lang="en-US" sz="2400" dirty="0"/>
                  <a:t>), like the </a:t>
                </a:r>
                <a:r>
                  <a:rPr lang="en-US" sz="2400" b="1" dirty="0"/>
                  <a:t>sigmoid</a:t>
                </a:r>
                <a:r>
                  <a:rPr lang="en-US" sz="2400" dirty="0"/>
                  <a:t> or </a:t>
                </a:r>
                <a:r>
                  <a:rPr lang="en-US" sz="2400" b="1" dirty="0" err="1"/>
                  <a:t>softmax</a:t>
                </a:r>
                <a:r>
                  <a:rPr lang="en-US" sz="2400" dirty="0"/>
                  <a:t> functions.</a:t>
                </a:r>
              </a:p>
              <a:p>
                <a:pPr marL="514350" indent="-514350">
                  <a:buFont typeface="+mj-lt"/>
                  <a:buAutoNum type="arabicPeriod"/>
                </a:pPr>
                <a:r>
                  <a:rPr lang="en-US" sz="2400" dirty="0"/>
                  <a:t>An objective function for learning, like </a:t>
                </a:r>
                <a:r>
                  <a:rPr lang="en-US" sz="2400" b="1" dirty="0"/>
                  <a:t>cross-entropy loss</a:t>
                </a:r>
                <a:r>
                  <a:rPr lang="en-US" sz="2400" dirty="0"/>
                  <a:t>. </a:t>
                </a:r>
              </a:p>
              <a:p>
                <a:pPr marL="514350" indent="-514350">
                  <a:buFont typeface="+mj-lt"/>
                  <a:buAutoNum type="arabicPeriod"/>
                </a:pPr>
                <a:r>
                  <a:rPr lang="en-US" sz="2400" dirty="0"/>
                  <a:t>An algorithm for optimizing the objective function: </a:t>
                </a:r>
                <a:r>
                  <a:rPr lang="en-US" sz="2400" b="1" dirty="0"/>
                  <a:t>stochastic gradient descent</a:t>
                </a:r>
                <a:r>
                  <a:rPr lang="en-US" sz="2400" dirty="0"/>
                  <a:t>. </a:t>
                </a:r>
              </a:p>
            </p:txBody>
          </p:sp>
        </mc:Choice>
        <mc:Fallback xmlns="">
          <p:sp>
            <p:nvSpPr>
              <p:cNvPr id="3" name="Content Placeholder 2">
                <a:extLst>
                  <a:ext uri="{FF2B5EF4-FFF2-40B4-BE49-F238E27FC236}">
                    <a16:creationId xmlns:a16="http://schemas.microsoft.com/office/drawing/2014/main" id="{02F68FE4-1FD8-3040-9E2F-9C0576A0486C}"/>
                  </a:ext>
                </a:extLst>
              </p:cNvPr>
              <p:cNvSpPr>
                <a:spLocks noGrp="1" noRot="1" noChangeAspect="1" noMove="1" noResize="1" noEditPoints="1" noAdjustHandles="1" noChangeArrowheads="1" noChangeShapeType="1" noTextEdit="1"/>
              </p:cNvSpPr>
              <p:nvPr>
                <p:ph idx="1"/>
              </p:nvPr>
            </p:nvSpPr>
            <p:spPr>
              <a:xfrm>
                <a:off x="822960" y="1749104"/>
                <a:ext cx="8168640" cy="3565845"/>
              </a:xfrm>
              <a:blipFill>
                <a:blip r:embed="rId2"/>
                <a:stretch>
                  <a:fillRect l="-2329" t="-2128" r="-2329"/>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C6B7113D-7068-3D43-BBC6-5BE0B659F8C7}"/>
              </a:ext>
            </a:extLst>
          </p:cNvPr>
          <p:cNvSpPr txBox="1"/>
          <p:nvPr/>
        </p:nvSpPr>
        <p:spPr>
          <a:xfrm>
            <a:off x="685800" y="1047750"/>
            <a:ext cx="7162800" cy="461665"/>
          </a:xfrm>
          <a:prstGeom prst="rect">
            <a:avLst/>
          </a:prstGeom>
          <a:noFill/>
        </p:spPr>
        <p:txBody>
          <a:bodyPr wrap="square" rtlCol="0">
            <a:spAutoFit/>
          </a:bodyPr>
          <a:lstStyle/>
          <a:p>
            <a:r>
              <a:rPr lang="en-US" dirty="0"/>
              <a:t>Given </a:t>
            </a:r>
            <a:r>
              <a:rPr lang="en-US" i="1" dirty="0"/>
              <a:t>m </a:t>
            </a:r>
            <a:r>
              <a:rPr lang="en-US" dirty="0"/>
              <a:t>input/output pairs </a:t>
            </a:r>
            <a:r>
              <a:rPr lang="en-US" i="1" dirty="0"/>
              <a:t>(x</a:t>
            </a:r>
            <a:r>
              <a:rPr lang="en-US" i="1" baseline="30000" dirty="0"/>
              <a:t>(</a:t>
            </a:r>
            <a:r>
              <a:rPr lang="en-US" i="1" baseline="30000" dirty="0" err="1"/>
              <a:t>i</a:t>
            </a:r>
            <a:r>
              <a:rPr lang="en-US" i="1" baseline="30000" dirty="0"/>
              <a:t>),</a:t>
            </a:r>
            <a:r>
              <a:rPr lang="en-US" i="1" dirty="0"/>
              <a:t>y</a:t>
            </a:r>
            <a:r>
              <a:rPr lang="en-US" i="1" baseline="30000" dirty="0"/>
              <a:t>(</a:t>
            </a:r>
            <a:r>
              <a:rPr lang="en-US" i="1" baseline="30000" dirty="0" err="1"/>
              <a:t>i</a:t>
            </a:r>
            <a:r>
              <a:rPr lang="en-US" i="1" baseline="30000" dirty="0"/>
              <a:t>)</a:t>
            </a:r>
            <a:r>
              <a:rPr lang="en-US" i="1" dirty="0"/>
              <a:t>):</a:t>
            </a:r>
          </a:p>
        </p:txBody>
      </p:sp>
    </p:spTree>
    <p:extLst>
      <p:ext uri="{BB962C8B-B14F-4D97-AF65-F5344CB8AC3E}">
        <p14:creationId xmlns:p14="http://schemas.microsoft.com/office/powerpoint/2010/main" val="283177745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Stochastic Gradient Descent: An example and more details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93640591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BD5C3-8148-8D4D-8A9B-9C4C88C3340A}"/>
              </a:ext>
            </a:extLst>
          </p:cNvPr>
          <p:cNvSpPr>
            <a:spLocks noGrp="1"/>
          </p:cNvSpPr>
          <p:nvPr>
            <p:ph type="title"/>
          </p:nvPr>
        </p:nvSpPr>
        <p:spPr/>
        <p:txBody>
          <a:bodyPr/>
          <a:lstStyle/>
          <a:p>
            <a:r>
              <a:rPr lang="en-US" dirty="0"/>
              <a:t>The two phases of logistic regression </a:t>
            </a:r>
          </a:p>
        </p:txBody>
      </p:sp>
      <p:sp>
        <p:nvSpPr>
          <p:cNvPr id="3" name="Content Placeholder 2">
            <a:extLst>
              <a:ext uri="{FF2B5EF4-FFF2-40B4-BE49-F238E27FC236}">
                <a16:creationId xmlns:a16="http://schemas.microsoft.com/office/drawing/2014/main" id="{197902B6-DAC2-7141-B4B3-A60F6A5D9BAA}"/>
              </a:ext>
            </a:extLst>
          </p:cNvPr>
          <p:cNvSpPr>
            <a:spLocks noGrp="1"/>
          </p:cNvSpPr>
          <p:nvPr>
            <p:ph idx="1"/>
          </p:nvPr>
        </p:nvSpPr>
        <p:spPr>
          <a:xfrm>
            <a:off x="822960" y="1581150"/>
            <a:ext cx="7543801" cy="3048000"/>
          </a:xfrm>
        </p:spPr>
        <p:txBody>
          <a:bodyPr/>
          <a:lstStyle/>
          <a:p>
            <a:r>
              <a:rPr lang="en-US" b="1" dirty="0"/>
              <a:t>Training</a:t>
            </a:r>
            <a:r>
              <a:rPr lang="en-US" dirty="0"/>
              <a:t>: we learn weights </a:t>
            </a:r>
            <a:r>
              <a:rPr lang="en-US" i="1" dirty="0"/>
              <a:t>w </a:t>
            </a:r>
            <a:r>
              <a:rPr lang="en-US" dirty="0"/>
              <a:t>and </a:t>
            </a:r>
            <a:r>
              <a:rPr lang="en-US" i="1" dirty="0"/>
              <a:t>b</a:t>
            </a:r>
            <a:r>
              <a:rPr lang="en-US" dirty="0"/>
              <a:t> using </a:t>
            </a:r>
            <a:r>
              <a:rPr lang="en-US" b="1" dirty="0"/>
              <a:t>stochastic gradient descent</a:t>
            </a:r>
            <a:r>
              <a:rPr lang="en-US" dirty="0"/>
              <a:t> and </a:t>
            </a:r>
            <a:r>
              <a:rPr lang="en-US" b="1" dirty="0"/>
              <a:t>cross-entropy loss</a:t>
            </a:r>
            <a:r>
              <a:rPr lang="en-US" dirty="0"/>
              <a:t>. </a:t>
            </a:r>
          </a:p>
          <a:p>
            <a:endParaRPr lang="en-US" dirty="0"/>
          </a:p>
          <a:p>
            <a:r>
              <a:rPr lang="en-US" b="1" dirty="0"/>
              <a:t>Test</a:t>
            </a:r>
            <a:r>
              <a:rPr lang="en-US" dirty="0"/>
              <a:t>: Given a test example </a:t>
            </a:r>
            <a:r>
              <a:rPr lang="en-US" i="1" dirty="0"/>
              <a:t>x </a:t>
            </a:r>
            <a:r>
              <a:rPr lang="en-US" dirty="0"/>
              <a:t>we compute </a:t>
            </a:r>
            <a:r>
              <a:rPr lang="en-US" i="1" dirty="0"/>
              <a:t>p</a:t>
            </a:r>
            <a:r>
              <a:rPr lang="en-US" dirty="0"/>
              <a:t>(</a:t>
            </a:r>
            <a:r>
              <a:rPr lang="en-US" i="1" dirty="0" err="1"/>
              <a:t>y</a:t>
            </a:r>
            <a:r>
              <a:rPr lang="en-US" dirty="0" err="1"/>
              <a:t>|</a:t>
            </a:r>
            <a:r>
              <a:rPr lang="en-US" i="1" dirty="0" err="1"/>
              <a:t>x</a:t>
            </a:r>
            <a:r>
              <a:rPr lang="en-US" dirty="0"/>
              <a:t>) using learned weights </a:t>
            </a:r>
            <a:r>
              <a:rPr lang="en-US" i="1" dirty="0"/>
              <a:t>w</a:t>
            </a:r>
            <a:r>
              <a:rPr lang="en-US" dirty="0"/>
              <a:t> and </a:t>
            </a:r>
            <a:r>
              <a:rPr lang="en-US" i="1" dirty="0"/>
              <a:t>b</a:t>
            </a:r>
            <a:r>
              <a:rPr lang="en-US" dirty="0"/>
              <a:t>, and return whichever label (</a:t>
            </a:r>
            <a:r>
              <a:rPr lang="en-US" i="1" dirty="0"/>
              <a:t>y </a:t>
            </a:r>
            <a:r>
              <a:rPr lang="en-US" dirty="0"/>
              <a:t>= 1 or </a:t>
            </a:r>
            <a:r>
              <a:rPr lang="en-US" i="1" dirty="0"/>
              <a:t>y </a:t>
            </a:r>
            <a:r>
              <a:rPr lang="en-US" dirty="0"/>
              <a:t>= 0) is higher probability</a:t>
            </a:r>
          </a:p>
          <a:p>
            <a:endParaRPr lang="en-US" dirty="0"/>
          </a:p>
        </p:txBody>
      </p:sp>
    </p:spTree>
    <p:extLst>
      <p:ext uri="{BB962C8B-B14F-4D97-AF65-F5344CB8AC3E}">
        <p14:creationId xmlns:p14="http://schemas.microsoft.com/office/powerpoint/2010/main" val="3280744535"/>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23786</TotalTime>
  <Words>5769</Words>
  <Application>Microsoft Office PowerPoint</Application>
  <PresentationFormat>On-screen Show (16:9)</PresentationFormat>
  <Paragraphs>509</Paragraphs>
  <Slides>80</Slides>
  <Notes>52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80</vt:i4>
      </vt:variant>
    </vt:vector>
  </HeadingPairs>
  <TitlesOfParts>
    <vt:vector size="90" baseType="lpstr">
      <vt:lpstr>Arial</vt:lpstr>
      <vt:lpstr>Calibri</vt:lpstr>
      <vt:lpstr>Calibri Light</vt:lpstr>
      <vt:lpstr>Cambria Math</vt:lpstr>
      <vt:lpstr>Courier</vt:lpstr>
      <vt:lpstr>Lucida Sans</vt:lpstr>
      <vt:lpstr>Tahoma</vt:lpstr>
      <vt:lpstr>Times</vt:lpstr>
      <vt:lpstr>Times New Roman</vt:lpstr>
      <vt:lpstr>1_Retrospect</vt:lpstr>
      <vt:lpstr>Logistic Regression</vt:lpstr>
      <vt:lpstr>Logistic Regression</vt:lpstr>
      <vt:lpstr>Generative and Discriminative Classifiers</vt:lpstr>
      <vt:lpstr>Generative and Discriminative Classifiers</vt:lpstr>
      <vt:lpstr>Generative Classifier:</vt:lpstr>
      <vt:lpstr>Discriminative Classifier</vt:lpstr>
      <vt:lpstr>Finding the correct class c from a document d in Generative vs Discriminative Classifiers</vt:lpstr>
      <vt:lpstr>Components of a probabilistic machine learning classifier</vt:lpstr>
      <vt:lpstr>The two phases of logistic regression </vt:lpstr>
      <vt:lpstr>Logistic Regression</vt:lpstr>
      <vt:lpstr>Logistic Regression</vt:lpstr>
      <vt:lpstr>Classification Reminder</vt:lpstr>
      <vt:lpstr>Text Classification: definition</vt:lpstr>
      <vt:lpstr>Binary Classification in Logistic Regression</vt:lpstr>
      <vt:lpstr>Features in logistic regression</vt:lpstr>
      <vt:lpstr>Logistic Regression for one observation x</vt:lpstr>
      <vt:lpstr>How to do classification</vt:lpstr>
      <vt:lpstr>But we want a probabilistic classifier</vt:lpstr>
      <vt:lpstr> The problem:  z isn't a probability, it's just a number!</vt:lpstr>
      <vt:lpstr>The very useful sigmoid or logistic function</vt:lpstr>
      <vt:lpstr>Idea of logistic regression</vt:lpstr>
      <vt:lpstr>Making probabilities with sigmoids</vt:lpstr>
      <vt:lpstr>By the way:</vt:lpstr>
      <vt:lpstr>Turning a probability into a classifier</vt:lpstr>
      <vt:lpstr>The probabilistic classifier</vt:lpstr>
      <vt:lpstr>Turning a probability into a classifier</vt:lpstr>
      <vt:lpstr>Logistic Regression</vt:lpstr>
      <vt:lpstr>Logistic Regression</vt:lpstr>
      <vt:lpstr>Sentiment example: does y=1 or y=0?</vt:lpstr>
      <vt:lpstr>PowerPoint Presentation</vt:lpstr>
      <vt:lpstr>Classifying sentiment for input x</vt:lpstr>
      <vt:lpstr>Classifying sentiment for input x</vt:lpstr>
      <vt:lpstr>We can build features for logistic regression for any classification task: period disambiguation</vt:lpstr>
      <vt:lpstr> Classification in (binary) logistic regression: summary</vt:lpstr>
      <vt:lpstr>Logistic Regression</vt:lpstr>
      <vt:lpstr>Logistic Regression</vt:lpstr>
      <vt:lpstr>Wait, where did the W’s come from?</vt:lpstr>
      <vt:lpstr>Learning components</vt:lpstr>
      <vt:lpstr>The distance between y ̂  and y</vt:lpstr>
      <vt:lpstr>Intuition of negative log likelihood loss  = cross-entropy loss</vt:lpstr>
      <vt:lpstr>Deriving cross-entropy loss for a single observation x</vt:lpstr>
      <vt:lpstr>Deriving cross-entropy loss for a single observation x</vt:lpstr>
      <vt:lpstr>Deriving cross-entropy loss for a single observation x</vt:lpstr>
      <vt:lpstr>Let's see if this works for our sentiment example</vt:lpstr>
      <vt:lpstr>Let's see if this works for our sentiment example</vt:lpstr>
      <vt:lpstr>Let's see if this works for our sentiment example</vt:lpstr>
      <vt:lpstr>Let's see if this works for our sentiment example</vt:lpstr>
      <vt:lpstr>Logistic Regression</vt:lpstr>
      <vt:lpstr>Logistic Regression</vt:lpstr>
      <vt:lpstr>Our goal: minimize the loss</vt:lpstr>
      <vt:lpstr>Intuition of gradient descent</vt:lpstr>
      <vt:lpstr>Our goal: minimize the loss</vt:lpstr>
      <vt:lpstr>Let's first visualize for a single scalar w</vt:lpstr>
      <vt:lpstr>Let's first visualize for a single scalar w</vt:lpstr>
      <vt:lpstr>Let's first visualize for a single scalar w</vt:lpstr>
      <vt:lpstr>Gradients</vt:lpstr>
      <vt:lpstr>How much do we move in that direction ?</vt:lpstr>
      <vt:lpstr>Now let's consider N dimensions</vt:lpstr>
      <vt:lpstr>Imagine 2 dimensions, w and b</vt:lpstr>
      <vt:lpstr>Real gradients</vt:lpstr>
      <vt:lpstr>Logistic Regression</vt:lpstr>
      <vt:lpstr>PowerPoint Presentation</vt:lpstr>
      <vt:lpstr>The gradient</vt:lpstr>
      <vt:lpstr>What are these partial derivatives for logistic regression?</vt:lpstr>
      <vt:lpstr>PowerPoint Presentation</vt:lpstr>
      <vt:lpstr>Hyperparameters</vt:lpstr>
      <vt:lpstr>Logistic Regression</vt:lpstr>
      <vt:lpstr>Logistic Regression</vt:lpstr>
      <vt:lpstr>Working through an example</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Mini-batch training</vt:lpstr>
      <vt:lpstr>Logistic Regression</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Logistic Regression</dc:title>
  <dc:subject>cs124</dc:subject>
  <dc:creator>Dan Jurafsky</dc:creator>
  <cp:keywords/>
  <dc:description/>
  <cp:lastModifiedBy>TAYYAB CHAUDHRY</cp:lastModifiedBy>
  <cp:revision>542</cp:revision>
  <cp:lastPrinted>2020-01-23T22:37:17Z</cp:lastPrinted>
  <dcterms:created xsi:type="dcterms:W3CDTF">2010-04-19T15:31:24Z</dcterms:created>
  <dcterms:modified xsi:type="dcterms:W3CDTF">2024-04-15T18:22:23Z</dcterms:modified>
  <cp:category/>
</cp:coreProperties>
</file>

<file path=docProps/thumbnail.jpeg>
</file>